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8"/>
  </p:notesMasterIdLst>
  <p:handoutMasterIdLst>
    <p:handoutMasterId r:id="rId79"/>
  </p:handoutMasterIdLst>
  <p:sldIdLst>
    <p:sldId id="256" r:id="rId2"/>
    <p:sldId id="307" r:id="rId3"/>
    <p:sldId id="257" r:id="rId4"/>
    <p:sldId id="258" r:id="rId5"/>
    <p:sldId id="259" r:id="rId6"/>
    <p:sldId id="260" r:id="rId7"/>
    <p:sldId id="262" r:id="rId8"/>
    <p:sldId id="328" r:id="rId9"/>
    <p:sldId id="329" r:id="rId10"/>
    <p:sldId id="313" r:id="rId11"/>
    <p:sldId id="263" r:id="rId12"/>
    <p:sldId id="264" r:id="rId13"/>
    <p:sldId id="265" r:id="rId14"/>
    <p:sldId id="275" r:id="rId15"/>
    <p:sldId id="266" r:id="rId16"/>
    <p:sldId id="268" r:id="rId17"/>
    <p:sldId id="269" r:id="rId18"/>
    <p:sldId id="270" r:id="rId19"/>
    <p:sldId id="271" r:id="rId20"/>
    <p:sldId id="272" r:id="rId21"/>
    <p:sldId id="334" r:id="rId22"/>
    <p:sldId id="274" r:id="rId23"/>
    <p:sldId id="277" r:id="rId24"/>
    <p:sldId id="283" r:id="rId25"/>
    <p:sldId id="284" r:id="rId26"/>
    <p:sldId id="279" r:id="rId27"/>
    <p:sldId id="278" r:id="rId28"/>
    <p:sldId id="332" r:id="rId29"/>
    <p:sldId id="281" r:id="rId30"/>
    <p:sldId id="280" r:id="rId31"/>
    <p:sldId id="339" r:id="rId32"/>
    <p:sldId id="286" r:id="rId33"/>
    <p:sldId id="287" r:id="rId34"/>
    <p:sldId id="297" r:id="rId35"/>
    <p:sldId id="316" r:id="rId36"/>
    <p:sldId id="290" r:id="rId37"/>
    <p:sldId id="288" r:id="rId38"/>
    <p:sldId id="292" r:id="rId39"/>
    <p:sldId id="335" r:id="rId40"/>
    <p:sldId id="293" r:id="rId41"/>
    <p:sldId id="296" r:id="rId42"/>
    <p:sldId id="289" r:id="rId43"/>
    <p:sldId id="327" r:id="rId44"/>
    <p:sldId id="324" r:id="rId45"/>
    <p:sldId id="325" r:id="rId46"/>
    <p:sldId id="326" r:id="rId47"/>
    <p:sldId id="299" r:id="rId48"/>
    <p:sldId id="298" r:id="rId49"/>
    <p:sldId id="294" r:id="rId50"/>
    <p:sldId id="318" r:id="rId51"/>
    <p:sldId id="301" r:id="rId52"/>
    <p:sldId id="295" r:id="rId53"/>
    <p:sldId id="302" r:id="rId54"/>
    <p:sldId id="338" r:id="rId55"/>
    <p:sldId id="303" r:id="rId56"/>
    <p:sldId id="322" r:id="rId57"/>
    <p:sldId id="323" r:id="rId58"/>
    <p:sldId id="320" r:id="rId59"/>
    <p:sldId id="304" r:id="rId60"/>
    <p:sldId id="348" r:id="rId61"/>
    <p:sldId id="347" r:id="rId62"/>
    <p:sldId id="336" r:id="rId63"/>
    <p:sldId id="349" r:id="rId64"/>
    <p:sldId id="337" r:id="rId65"/>
    <p:sldId id="306" r:id="rId66"/>
    <p:sldId id="308" r:id="rId67"/>
    <p:sldId id="342" r:id="rId68"/>
    <p:sldId id="341" r:id="rId69"/>
    <p:sldId id="343" r:id="rId70"/>
    <p:sldId id="310" r:id="rId71"/>
    <p:sldId id="346" r:id="rId72"/>
    <p:sldId id="345" r:id="rId73"/>
    <p:sldId id="314" r:id="rId74"/>
    <p:sldId id="315" r:id="rId75"/>
    <p:sldId id="309" r:id="rId76"/>
    <p:sldId id="319" r:id="rId77"/>
  </p:sldIdLst>
  <p:sldSz cx="9144000" cy="6858000" type="screen4x3"/>
  <p:notesSz cx="6797675" cy="9928225"/>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BC4937-F76A-4C22-B0B1-66A93904533B}" v="1" dt="2024-07-10T19:33:15.808"/>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06" autoAdjust="0"/>
    <p:restoredTop sz="91825" autoAdjust="0"/>
  </p:normalViewPr>
  <p:slideViewPr>
    <p:cSldViewPr>
      <p:cViewPr varScale="1">
        <p:scale>
          <a:sx n="81" d="100"/>
          <a:sy n="81" d="100"/>
        </p:scale>
        <p:origin x="1541"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microsoft.com/office/2016/11/relationships/changesInfo" Target="changesInfos/changesInfo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handoutMaster" Target="handoutMasters/handoutMaster1.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85"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cundo Chavez" userId="24e04b9b5cfd6597" providerId="Windows Live" clId="Web-{00F409C7-F8B9-4A9C-8D7F-3CFF30D5B3B6}"/>
    <pc:docChg chg="sldOrd">
      <pc:chgData name="Facundo Chavez" userId="24e04b9b5cfd6597" providerId="Windows Live" clId="Web-{00F409C7-F8B9-4A9C-8D7F-3CFF30D5B3B6}" dt="2023-11-16T23:45:13.609" v="3"/>
      <pc:docMkLst>
        <pc:docMk/>
      </pc:docMkLst>
      <pc:sldChg chg="ord">
        <pc:chgData name="Facundo Chavez" userId="24e04b9b5cfd6597" providerId="Windows Live" clId="Web-{00F409C7-F8B9-4A9C-8D7F-3CFF30D5B3B6}" dt="2023-11-16T23:43:13.589" v="1"/>
        <pc:sldMkLst>
          <pc:docMk/>
          <pc:sldMk cId="0" sldId="295"/>
        </pc:sldMkLst>
      </pc:sldChg>
      <pc:sldChg chg="ord">
        <pc:chgData name="Facundo Chavez" userId="24e04b9b5cfd6597" providerId="Windows Live" clId="Web-{00F409C7-F8B9-4A9C-8D7F-3CFF30D5B3B6}" dt="2023-11-16T23:42:00.368" v="0"/>
        <pc:sldMkLst>
          <pc:docMk/>
          <pc:sldMk cId="0" sldId="297"/>
        </pc:sldMkLst>
      </pc:sldChg>
      <pc:sldChg chg="ord">
        <pc:chgData name="Facundo Chavez" userId="24e04b9b5cfd6597" providerId="Windows Live" clId="Web-{00F409C7-F8B9-4A9C-8D7F-3CFF30D5B3B6}" dt="2023-11-16T23:44:42.577" v="2"/>
        <pc:sldMkLst>
          <pc:docMk/>
          <pc:sldMk cId="0" sldId="303"/>
        </pc:sldMkLst>
      </pc:sldChg>
      <pc:sldChg chg="ord">
        <pc:chgData name="Facundo Chavez" userId="24e04b9b5cfd6597" providerId="Windows Live" clId="Web-{00F409C7-F8B9-4A9C-8D7F-3CFF30D5B3B6}" dt="2023-11-16T23:45:13.609" v="3"/>
        <pc:sldMkLst>
          <pc:docMk/>
          <pc:sldMk cId="1042050577" sldId="347"/>
        </pc:sldMkLst>
      </pc:sldChg>
    </pc:docChg>
  </pc:docChgLst>
  <pc:docChgLst>
    <pc:chgData name="Nehuen Poullion" userId="3936dc79c853230e" providerId="Windows Live" clId="Web-{C2BC4937-F76A-4C22-B0B1-66A93904533B}"/>
    <pc:docChg chg="modSld">
      <pc:chgData name="Nehuen Poullion" userId="3936dc79c853230e" providerId="Windows Live" clId="Web-{C2BC4937-F76A-4C22-B0B1-66A93904533B}" dt="2024-07-10T19:33:15.808" v="0" actId="1076"/>
      <pc:docMkLst>
        <pc:docMk/>
      </pc:docMkLst>
      <pc:sldChg chg="modSp">
        <pc:chgData name="Nehuen Poullion" userId="3936dc79c853230e" providerId="Windows Live" clId="Web-{C2BC4937-F76A-4C22-B0B1-66A93904533B}" dt="2024-07-10T19:33:15.808" v="0" actId="1076"/>
        <pc:sldMkLst>
          <pc:docMk/>
          <pc:sldMk cId="2805618076" sldId="335"/>
        </pc:sldMkLst>
        <pc:spChg chg="mod">
          <ac:chgData name="Nehuen Poullion" userId="3936dc79c853230e" providerId="Windows Live" clId="Web-{C2BC4937-F76A-4C22-B0B1-66A93904533B}" dt="2024-07-10T19:33:15.808" v="0" actId="1076"/>
          <ac:spMkLst>
            <pc:docMk/>
            <pc:sldMk cId="2805618076" sldId="335"/>
            <ac:spMk id="3" creationId="{00000000-0000-0000-0000-000000000000}"/>
          </ac:spMkLst>
        </pc:spChg>
      </pc:sldChg>
    </pc:docChg>
  </pc:docChgLst>
  <pc:docChgLst>
    <pc:chgData name="nahuelgamerpro ." userId="30583a603a2f43b6" providerId="Windows Live" clId="Web-{7CD6DF74-06EF-4AB8-AD88-D67B88DF0AF4}"/>
    <pc:docChg chg="addSld delSld modSld">
      <pc:chgData name="nahuelgamerpro ." userId="30583a603a2f43b6" providerId="Windows Live" clId="Web-{7CD6DF74-06EF-4AB8-AD88-D67B88DF0AF4}" dt="2022-11-26T22:26:44.151" v="3"/>
      <pc:docMkLst>
        <pc:docMk/>
      </pc:docMkLst>
      <pc:sldChg chg="modSp">
        <pc:chgData name="nahuelgamerpro ." userId="30583a603a2f43b6" providerId="Windows Live" clId="Web-{7CD6DF74-06EF-4AB8-AD88-D67B88DF0AF4}" dt="2022-11-26T17:45:34.952" v="1" actId="1076"/>
        <pc:sldMkLst>
          <pc:docMk/>
          <pc:sldMk cId="3480938083" sldId="334"/>
        </pc:sldMkLst>
        <pc:spChg chg="mod">
          <ac:chgData name="nahuelgamerpro ." userId="30583a603a2f43b6" providerId="Windows Live" clId="Web-{7CD6DF74-06EF-4AB8-AD88-D67B88DF0AF4}" dt="2022-11-26T17:45:34.952" v="1" actId="1076"/>
          <ac:spMkLst>
            <pc:docMk/>
            <pc:sldMk cId="3480938083" sldId="334"/>
            <ac:spMk id="27" creationId="{00000000-0000-0000-0000-000000000000}"/>
          </ac:spMkLst>
        </pc:spChg>
      </pc:sldChg>
      <pc:sldChg chg="new del">
        <pc:chgData name="nahuelgamerpro ." userId="30583a603a2f43b6" providerId="Windows Live" clId="Web-{7CD6DF74-06EF-4AB8-AD88-D67B88DF0AF4}" dt="2022-11-26T22:26:44.151" v="3"/>
        <pc:sldMkLst>
          <pc:docMk/>
          <pc:sldMk cId="2041392149" sldId="35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46400" cy="498475"/>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sz="quarter" idx="1"/>
          </p:nvPr>
        </p:nvSpPr>
        <p:spPr>
          <a:xfrm>
            <a:off x="3849688" y="0"/>
            <a:ext cx="2946400" cy="498475"/>
          </a:xfrm>
          <a:prstGeom prst="rect">
            <a:avLst/>
          </a:prstGeom>
        </p:spPr>
        <p:txBody>
          <a:bodyPr vert="horz" lIns="91440" tIns="45720" rIns="91440" bIns="45720" rtlCol="0"/>
          <a:lstStyle>
            <a:lvl1pPr algn="r">
              <a:defRPr sz="1200"/>
            </a:lvl1pPr>
          </a:lstStyle>
          <a:p>
            <a:fld id="{0A2F774A-CEEA-4B0B-ADCF-8C664A21110C}" type="datetimeFigureOut">
              <a:rPr lang="es-AR" smtClean="0"/>
              <a:t>10/7/2024</a:t>
            </a:fld>
            <a:endParaRPr lang="es-AR"/>
          </a:p>
        </p:txBody>
      </p:sp>
      <p:sp>
        <p:nvSpPr>
          <p:cNvPr id="4" name="Marcador de pie de página 3"/>
          <p:cNvSpPr>
            <a:spLocks noGrp="1"/>
          </p:cNvSpPr>
          <p:nvPr>
            <p:ph type="ftr" sz="quarter" idx="2"/>
          </p:nvPr>
        </p:nvSpPr>
        <p:spPr>
          <a:xfrm>
            <a:off x="0" y="9429750"/>
            <a:ext cx="2946400" cy="498475"/>
          </a:xfrm>
          <a:prstGeom prst="rect">
            <a:avLst/>
          </a:prstGeom>
        </p:spPr>
        <p:txBody>
          <a:bodyPr vert="horz" lIns="91440" tIns="45720" rIns="91440" bIns="45720" rtlCol="0" anchor="b"/>
          <a:lstStyle>
            <a:lvl1pPr algn="l">
              <a:defRPr sz="1200"/>
            </a:lvl1pPr>
          </a:lstStyle>
          <a:p>
            <a:endParaRPr lang="es-AR"/>
          </a:p>
        </p:txBody>
      </p:sp>
      <p:sp>
        <p:nvSpPr>
          <p:cNvPr id="5" name="Marcador de número de diapositiva 4"/>
          <p:cNvSpPr>
            <a:spLocks noGrp="1"/>
          </p:cNvSpPr>
          <p:nvPr>
            <p:ph type="sldNum" sz="quarter" idx="3"/>
          </p:nvPr>
        </p:nvSpPr>
        <p:spPr>
          <a:xfrm>
            <a:off x="3849688" y="9429750"/>
            <a:ext cx="2946400" cy="498475"/>
          </a:xfrm>
          <a:prstGeom prst="rect">
            <a:avLst/>
          </a:prstGeom>
        </p:spPr>
        <p:txBody>
          <a:bodyPr vert="horz" lIns="91440" tIns="45720" rIns="91440" bIns="45720" rtlCol="0" anchor="b"/>
          <a:lstStyle>
            <a:lvl1pPr algn="r">
              <a:defRPr sz="1200"/>
            </a:lvl1pPr>
          </a:lstStyle>
          <a:p>
            <a:fld id="{64C700AE-7F11-402F-949E-DB34509C62C6}" type="slidenum">
              <a:rPr lang="es-AR" smtClean="0"/>
              <a:t>‹Nº›</a:t>
            </a:fld>
            <a:endParaRPr lang="es-AR"/>
          </a:p>
        </p:txBody>
      </p:sp>
    </p:spTree>
    <p:extLst>
      <p:ext uri="{BB962C8B-B14F-4D97-AF65-F5344CB8AC3E}">
        <p14:creationId xmlns:p14="http://schemas.microsoft.com/office/powerpoint/2010/main" val="155745125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wmf>
</file>

<file path=ppt/media/image18.png>
</file>

<file path=ppt/media/image19.png>
</file>

<file path=ppt/media/image2.png>
</file>

<file path=ppt/media/image20.png>
</file>

<file path=ppt/media/image3.png>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es-AR"/>
          </a:p>
        </p:txBody>
      </p:sp>
      <p:sp>
        <p:nvSpPr>
          <p:cNvPr id="3" name="2 Marcador de fecha"/>
          <p:cNvSpPr>
            <a:spLocks noGrp="1"/>
          </p:cNvSpPr>
          <p:nvPr>
            <p:ph type="dt" idx="1"/>
          </p:nvPr>
        </p:nvSpPr>
        <p:spPr>
          <a:xfrm>
            <a:off x="3850443" y="0"/>
            <a:ext cx="2945659" cy="496411"/>
          </a:xfrm>
          <a:prstGeom prst="rect">
            <a:avLst/>
          </a:prstGeom>
        </p:spPr>
        <p:txBody>
          <a:bodyPr vert="horz" lIns="91440" tIns="45720" rIns="91440" bIns="45720" rtlCol="0"/>
          <a:lstStyle>
            <a:lvl1pPr algn="r">
              <a:defRPr sz="1200"/>
            </a:lvl1pPr>
          </a:lstStyle>
          <a:p>
            <a:fld id="{3A162BA8-A2AD-4C05-9470-FE803B195BC9}" type="datetimeFigureOut">
              <a:rPr lang="es-AR" smtClean="0"/>
              <a:pPr/>
              <a:t>10/7/2024</a:t>
            </a:fld>
            <a:endParaRPr lang="es-AR"/>
          </a:p>
        </p:txBody>
      </p:sp>
      <p:sp>
        <p:nvSpPr>
          <p:cNvPr id="4" name="3 Marcador de imagen de diapositiva"/>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es-AR"/>
          </a:p>
        </p:txBody>
      </p:sp>
      <p:sp>
        <p:nvSpPr>
          <p:cNvPr id="5" name="4 Marcador de notas"/>
          <p:cNvSpPr>
            <a:spLocks noGrp="1"/>
          </p:cNvSpPr>
          <p:nvPr>
            <p:ph type="body" sz="quarter" idx="3"/>
          </p:nvPr>
        </p:nvSpPr>
        <p:spPr>
          <a:xfrm>
            <a:off x="679768" y="4715907"/>
            <a:ext cx="5438140" cy="4467701"/>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5 Marcador de pie de página"/>
          <p:cNvSpPr>
            <a:spLocks noGrp="1"/>
          </p:cNvSpPr>
          <p:nvPr>
            <p:ph type="ftr" sz="quarter" idx="4"/>
          </p:nvPr>
        </p:nvSpPr>
        <p:spPr>
          <a:xfrm>
            <a:off x="0" y="9430091"/>
            <a:ext cx="2945659" cy="496411"/>
          </a:xfrm>
          <a:prstGeom prst="rect">
            <a:avLst/>
          </a:prstGeom>
        </p:spPr>
        <p:txBody>
          <a:bodyPr vert="horz" lIns="91440" tIns="45720" rIns="91440" bIns="45720" rtlCol="0" anchor="b"/>
          <a:lstStyle>
            <a:lvl1pPr algn="l">
              <a:defRPr sz="1200"/>
            </a:lvl1pPr>
          </a:lstStyle>
          <a:p>
            <a:endParaRPr lang="es-AR"/>
          </a:p>
        </p:txBody>
      </p:sp>
      <p:sp>
        <p:nvSpPr>
          <p:cNvPr id="7" name="6 Marcador de número de diapositiva"/>
          <p:cNvSpPr>
            <a:spLocks noGrp="1"/>
          </p:cNvSpPr>
          <p:nvPr>
            <p:ph type="sldNum" sz="quarter" idx="5"/>
          </p:nvPr>
        </p:nvSpPr>
        <p:spPr>
          <a:xfrm>
            <a:off x="3850443" y="9430091"/>
            <a:ext cx="2945659" cy="496411"/>
          </a:xfrm>
          <a:prstGeom prst="rect">
            <a:avLst/>
          </a:prstGeom>
        </p:spPr>
        <p:txBody>
          <a:bodyPr vert="horz" lIns="91440" tIns="45720" rIns="91440" bIns="45720" rtlCol="0" anchor="b"/>
          <a:lstStyle>
            <a:lvl1pPr algn="r">
              <a:defRPr sz="1200"/>
            </a:lvl1pPr>
          </a:lstStyle>
          <a:p>
            <a:fld id="{8E7D0D1C-B4D2-44D8-AE9A-93314FC51D1A}" type="slidenum">
              <a:rPr lang="es-AR" smtClean="0"/>
              <a:pPr/>
              <a:t>‹Nº›</a:t>
            </a:fld>
            <a:endParaRPr lang="es-AR"/>
          </a:p>
        </p:txBody>
      </p:sp>
    </p:spTree>
    <p:extLst>
      <p:ext uri="{BB962C8B-B14F-4D97-AF65-F5344CB8AC3E}">
        <p14:creationId xmlns:p14="http://schemas.microsoft.com/office/powerpoint/2010/main" val="17519109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8E7D0D1C-B4D2-44D8-AE9A-93314FC51D1A}" type="slidenum">
              <a:rPr lang="es-AR" smtClean="0"/>
              <a:pPr/>
              <a:t>39</a:t>
            </a:fld>
            <a:endParaRPr lang="es-AR"/>
          </a:p>
        </p:txBody>
      </p:sp>
    </p:spTree>
    <p:extLst>
      <p:ext uri="{BB962C8B-B14F-4D97-AF65-F5344CB8AC3E}">
        <p14:creationId xmlns:p14="http://schemas.microsoft.com/office/powerpoint/2010/main" val="90453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p>
        </p:txBody>
      </p:sp>
      <p:sp>
        <p:nvSpPr>
          <p:cNvPr id="4" name="3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4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6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7A847CFC-816F-41D0-AAC0-9BF4FEBC753E}" type="datetimeFigureOut">
              <a:rPr lang="es-ES" smtClean="0"/>
              <a:pPr/>
              <a:t>10/07/2024</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pPr/>
              <a:t>‹Nº›</a:t>
            </a:fld>
            <a:endParaRPr lang="es-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847CFC-816F-41D0-AAC0-9BF4FEBC753E}" type="datetimeFigureOut">
              <a:rPr lang="es-ES" smtClean="0"/>
              <a:pPr/>
              <a:t>10/07/2024</a:t>
            </a:fld>
            <a:endParaRPr lang="es-E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2FADFE-3B8F-471C-ABF0-DBC7717ECBBC}" type="slidenum">
              <a:rPr lang="es-ES" smtClean="0"/>
              <a:pPr/>
              <a:t>‹Nº›</a:t>
            </a:fld>
            <a:endParaRPr lang="es-E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www.google.com/imgres?imgurl=https://pbs.twimg.com/profile_images/770597096005206016/dbEciBxW_400x400.jpg&amp;imgrefurl=https://twitter.com/unahurlingham&amp;docid=Vi2EL1zThe4KPM&amp;tbnid=7weu59TG-0BvZM:&amp;vet=10ahUKEwjAnfeFiLzgAhWOK7kGHUYtD0EQMwgrKAIwAg..i&amp;w=302&amp;h=302&amp;bih=868&amp;biw=1821&amp;q=unahur&amp;ved=0ahUKEwjAnfeFiLzgAhWOK7kGHUYtD0EQMwgrKAIwAg&amp;iact=mrc&amp;uact=8"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7.w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476672"/>
            <a:ext cx="7772400" cy="1470025"/>
          </a:xfrm>
        </p:spPr>
        <p:txBody>
          <a:bodyPr/>
          <a:lstStyle/>
          <a:p>
            <a:r>
              <a:rPr lang="es-AR" b="1" dirty="0"/>
              <a:t>Sistemas Operativos UNAHUR</a:t>
            </a:r>
          </a:p>
        </p:txBody>
      </p:sp>
      <p:sp>
        <p:nvSpPr>
          <p:cNvPr id="3" name="2 Subtítulo"/>
          <p:cNvSpPr>
            <a:spLocks noGrp="1"/>
          </p:cNvSpPr>
          <p:nvPr>
            <p:ph type="subTitle" idx="1"/>
          </p:nvPr>
        </p:nvSpPr>
        <p:spPr/>
        <p:txBody>
          <a:bodyPr/>
          <a:lstStyle/>
          <a:p>
            <a:r>
              <a:rPr lang="es-AR" dirty="0"/>
              <a:t>Autor: Ing. Leandro Robles</a:t>
            </a:r>
          </a:p>
          <a:p>
            <a:r>
              <a:rPr lang="es-AR" dirty="0"/>
              <a:t>roblesleandro@hotmail.com</a:t>
            </a:r>
          </a:p>
        </p:txBody>
      </p:sp>
      <p:sp>
        <p:nvSpPr>
          <p:cNvPr id="20483" name="AutoShape 3" descr="Image result for unahur">
            <a:hlinkClick r:id="rId2"/>
          </p:cNvPr>
          <p:cNvSpPr>
            <a:spLocks noChangeAspect="1" noChangeArrowheads="1"/>
          </p:cNvSpPr>
          <p:nvPr/>
        </p:nvSpPr>
        <p:spPr bwMode="auto">
          <a:xfrm>
            <a:off x="92075" y="0"/>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s-AR" dirty="0"/>
          </a:p>
        </p:txBody>
      </p:sp>
      <p:sp>
        <p:nvSpPr>
          <p:cNvPr id="20485" name="AutoShape 5" descr="Image result for unahur">
            <a:hlinkClick r:id="rId2"/>
          </p:cNvPr>
          <p:cNvSpPr>
            <a:spLocks noChangeAspect="1" noChangeArrowheads="1"/>
          </p:cNvSpPr>
          <p:nvPr/>
        </p:nvSpPr>
        <p:spPr bwMode="auto">
          <a:xfrm>
            <a:off x="92075" y="0"/>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s-AR" dirty="0"/>
          </a:p>
        </p:txBody>
      </p:sp>
      <p:pic>
        <p:nvPicPr>
          <p:cNvPr id="20486" name="Picture 6" descr="C:\Users\lrobles\Desktop\dbEciBxW_400x400.jpg"/>
          <p:cNvPicPr>
            <a:picLocks noChangeAspect="1" noChangeArrowheads="1"/>
          </p:cNvPicPr>
          <p:nvPr/>
        </p:nvPicPr>
        <p:blipFill>
          <a:blip r:embed="rId3" cstate="print"/>
          <a:srcRect/>
          <a:stretch>
            <a:fillRect/>
          </a:stretch>
        </p:blipFill>
        <p:spPr bwMode="auto">
          <a:xfrm>
            <a:off x="3491880" y="1556792"/>
            <a:ext cx="2024062" cy="2024063"/>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6546" y="-324725"/>
            <a:ext cx="9324528" cy="1143000"/>
          </a:xfrm>
        </p:spPr>
        <p:txBody>
          <a:bodyPr>
            <a:normAutofit/>
          </a:bodyPr>
          <a:lstStyle/>
          <a:p>
            <a:r>
              <a:rPr lang="es-AR" sz="3000" b="1" dirty="0"/>
              <a:t>Pasos en el Procesamiento de un programa de usuario</a:t>
            </a:r>
          </a:p>
        </p:txBody>
      </p:sp>
      <p:sp>
        <p:nvSpPr>
          <p:cNvPr id="4" name="Elipse 3"/>
          <p:cNvSpPr/>
          <p:nvPr/>
        </p:nvSpPr>
        <p:spPr>
          <a:xfrm>
            <a:off x="3594906" y="548680"/>
            <a:ext cx="1020812" cy="9120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b="1" dirty="0"/>
              <a:t>Programa Fuente</a:t>
            </a:r>
          </a:p>
        </p:txBody>
      </p:sp>
      <p:sp>
        <p:nvSpPr>
          <p:cNvPr id="5" name="Elipse 4"/>
          <p:cNvSpPr/>
          <p:nvPr/>
        </p:nvSpPr>
        <p:spPr>
          <a:xfrm>
            <a:off x="3594906" y="2348880"/>
            <a:ext cx="995412" cy="9361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dirty="0"/>
              <a:t>Modulo Objeto</a:t>
            </a:r>
          </a:p>
        </p:txBody>
      </p:sp>
      <p:sp>
        <p:nvSpPr>
          <p:cNvPr id="6" name="Elipse 5"/>
          <p:cNvSpPr/>
          <p:nvPr/>
        </p:nvSpPr>
        <p:spPr>
          <a:xfrm>
            <a:off x="3535598" y="4077072"/>
            <a:ext cx="1080120" cy="100811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b="1" dirty="0"/>
              <a:t>Modulo de Carga</a:t>
            </a:r>
          </a:p>
        </p:txBody>
      </p:sp>
      <p:sp>
        <p:nvSpPr>
          <p:cNvPr id="7" name="Rectángulo 6"/>
          <p:cNvSpPr/>
          <p:nvPr/>
        </p:nvSpPr>
        <p:spPr>
          <a:xfrm>
            <a:off x="3162858" y="1772816"/>
            <a:ext cx="1944216" cy="3509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b="1" dirty="0"/>
              <a:t>Compilador o Ensamblador</a:t>
            </a:r>
          </a:p>
        </p:txBody>
      </p:sp>
      <p:sp>
        <p:nvSpPr>
          <p:cNvPr id="8" name="Rectángulo 7"/>
          <p:cNvSpPr/>
          <p:nvPr/>
        </p:nvSpPr>
        <p:spPr>
          <a:xfrm>
            <a:off x="3090850" y="3429000"/>
            <a:ext cx="1944216" cy="4229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b="1" dirty="0"/>
              <a:t>Editor de Montaje</a:t>
            </a:r>
          </a:p>
        </p:txBody>
      </p:sp>
      <p:sp>
        <p:nvSpPr>
          <p:cNvPr id="9" name="Elipse 8"/>
          <p:cNvSpPr/>
          <p:nvPr/>
        </p:nvSpPr>
        <p:spPr>
          <a:xfrm>
            <a:off x="1650690" y="2604976"/>
            <a:ext cx="995412" cy="9361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dirty="0"/>
              <a:t>Otros Modulo Objeto</a:t>
            </a:r>
          </a:p>
        </p:txBody>
      </p:sp>
      <p:sp>
        <p:nvSpPr>
          <p:cNvPr id="10" name="Elipse 9"/>
          <p:cNvSpPr/>
          <p:nvPr/>
        </p:nvSpPr>
        <p:spPr>
          <a:xfrm>
            <a:off x="1619672" y="4149080"/>
            <a:ext cx="995412" cy="9361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b="1" dirty="0"/>
              <a:t>Librería del  Sistema</a:t>
            </a:r>
          </a:p>
        </p:txBody>
      </p:sp>
      <p:sp>
        <p:nvSpPr>
          <p:cNvPr id="11" name="Rectángulo 10"/>
          <p:cNvSpPr/>
          <p:nvPr/>
        </p:nvSpPr>
        <p:spPr>
          <a:xfrm>
            <a:off x="3133204" y="5301208"/>
            <a:ext cx="194421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b="1" dirty="0"/>
              <a:t>Cargador</a:t>
            </a:r>
          </a:p>
        </p:txBody>
      </p:sp>
      <p:sp>
        <p:nvSpPr>
          <p:cNvPr id="12" name="Rectángulo 11"/>
          <p:cNvSpPr/>
          <p:nvPr/>
        </p:nvSpPr>
        <p:spPr>
          <a:xfrm>
            <a:off x="3133204" y="5877272"/>
            <a:ext cx="1944216" cy="3718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b="1" dirty="0"/>
              <a:t>Imagen Binaria en Memoria</a:t>
            </a:r>
          </a:p>
        </p:txBody>
      </p:sp>
      <p:cxnSp>
        <p:nvCxnSpPr>
          <p:cNvPr id="14" name="Conector recto de flecha 13"/>
          <p:cNvCxnSpPr>
            <a:stCxn id="10" idx="6"/>
          </p:cNvCxnSpPr>
          <p:nvPr/>
        </p:nvCxnSpPr>
        <p:spPr>
          <a:xfrm>
            <a:off x="2615084" y="4617132"/>
            <a:ext cx="547774" cy="70134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a:stCxn id="9" idx="5"/>
            <a:endCxn id="8" idx="1"/>
          </p:cNvCxnSpPr>
          <p:nvPr/>
        </p:nvCxnSpPr>
        <p:spPr>
          <a:xfrm>
            <a:off x="2500327" y="3403991"/>
            <a:ext cx="590523" cy="23646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Elipse 18"/>
          <p:cNvSpPr/>
          <p:nvPr/>
        </p:nvSpPr>
        <p:spPr>
          <a:xfrm>
            <a:off x="1619672" y="5409220"/>
            <a:ext cx="995412" cy="9361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b="1" dirty="0"/>
              <a:t>Librería del  Sistema Dinámica</a:t>
            </a:r>
          </a:p>
        </p:txBody>
      </p:sp>
      <p:cxnSp>
        <p:nvCxnSpPr>
          <p:cNvPr id="20" name="Conector recto de flecha 19"/>
          <p:cNvCxnSpPr>
            <a:stCxn id="19" idx="6"/>
          </p:cNvCxnSpPr>
          <p:nvPr/>
        </p:nvCxnSpPr>
        <p:spPr>
          <a:xfrm>
            <a:off x="2615084" y="5877272"/>
            <a:ext cx="47576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recto de flecha 23"/>
          <p:cNvCxnSpPr/>
          <p:nvPr/>
        </p:nvCxnSpPr>
        <p:spPr>
          <a:xfrm>
            <a:off x="4098962" y="1465331"/>
            <a:ext cx="0" cy="30748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ector recto de flecha 37"/>
          <p:cNvCxnSpPr>
            <a:stCxn id="5" idx="4"/>
          </p:cNvCxnSpPr>
          <p:nvPr/>
        </p:nvCxnSpPr>
        <p:spPr>
          <a:xfrm flipH="1">
            <a:off x="4090206" y="3284984"/>
            <a:ext cx="2406" cy="21602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ector recto de flecha 42"/>
          <p:cNvCxnSpPr/>
          <p:nvPr/>
        </p:nvCxnSpPr>
        <p:spPr>
          <a:xfrm flipH="1">
            <a:off x="4062958" y="3846116"/>
            <a:ext cx="2406" cy="21602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Conector recto de flecha 51"/>
          <p:cNvCxnSpPr/>
          <p:nvPr/>
        </p:nvCxnSpPr>
        <p:spPr>
          <a:xfrm flipH="1">
            <a:off x="4102906" y="2120826"/>
            <a:ext cx="2406" cy="21602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ector recto de flecha 52"/>
          <p:cNvCxnSpPr/>
          <p:nvPr/>
        </p:nvCxnSpPr>
        <p:spPr>
          <a:xfrm flipH="1">
            <a:off x="4064930" y="5085184"/>
            <a:ext cx="2406" cy="21602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ector recto de flecha 53"/>
          <p:cNvCxnSpPr/>
          <p:nvPr/>
        </p:nvCxnSpPr>
        <p:spPr>
          <a:xfrm flipH="1">
            <a:off x="4090206" y="3212976"/>
            <a:ext cx="2406" cy="21602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ector recto de flecha 54"/>
          <p:cNvCxnSpPr/>
          <p:nvPr/>
        </p:nvCxnSpPr>
        <p:spPr>
          <a:xfrm flipH="1">
            <a:off x="4059188" y="5666184"/>
            <a:ext cx="2406" cy="21602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Cerrar llave 59"/>
          <p:cNvSpPr/>
          <p:nvPr/>
        </p:nvSpPr>
        <p:spPr>
          <a:xfrm>
            <a:off x="5407806" y="1507435"/>
            <a:ext cx="131316" cy="84053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61" name="Cerrar llave 60"/>
          <p:cNvSpPr/>
          <p:nvPr/>
        </p:nvSpPr>
        <p:spPr>
          <a:xfrm>
            <a:off x="5294506" y="3717031"/>
            <a:ext cx="437392" cy="194421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sp>
        <p:nvSpPr>
          <p:cNvPr id="62" name="CuadroTexto 61"/>
          <p:cNvSpPr txBox="1"/>
          <p:nvPr/>
        </p:nvSpPr>
        <p:spPr>
          <a:xfrm>
            <a:off x="5636250" y="1701116"/>
            <a:ext cx="2430474" cy="369332"/>
          </a:xfrm>
          <a:prstGeom prst="rect">
            <a:avLst/>
          </a:prstGeom>
          <a:noFill/>
        </p:spPr>
        <p:txBody>
          <a:bodyPr wrap="none" rtlCol="0">
            <a:spAutoFit/>
          </a:bodyPr>
          <a:lstStyle/>
          <a:p>
            <a:r>
              <a:rPr lang="es-AR" b="1" dirty="0"/>
              <a:t>Tiempo de Compilación</a:t>
            </a:r>
          </a:p>
        </p:txBody>
      </p:sp>
      <p:sp>
        <p:nvSpPr>
          <p:cNvPr id="63" name="CuadroTexto 62"/>
          <p:cNvSpPr txBox="1"/>
          <p:nvPr/>
        </p:nvSpPr>
        <p:spPr>
          <a:xfrm>
            <a:off x="5910641" y="4036422"/>
            <a:ext cx="1782604" cy="369332"/>
          </a:xfrm>
          <a:prstGeom prst="rect">
            <a:avLst/>
          </a:prstGeom>
          <a:noFill/>
        </p:spPr>
        <p:txBody>
          <a:bodyPr wrap="none" rtlCol="0">
            <a:spAutoFit/>
          </a:bodyPr>
          <a:lstStyle/>
          <a:p>
            <a:r>
              <a:rPr lang="es-AR" b="1" dirty="0"/>
              <a:t>Tiempo de Carga</a:t>
            </a:r>
          </a:p>
        </p:txBody>
      </p:sp>
      <p:sp>
        <p:nvSpPr>
          <p:cNvPr id="64" name="CuadroTexto 63"/>
          <p:cNvSpPr txBox="1"/>
          <p:nvPr/>
        </p:nvSpPr>
        <p:spPr>
          <a:xfrm>
            <a:off x="5580112" y="5733256"/>
            <a:ext cx="2154757" cy="369332"/>
          </a:xfrm>
          <a:prstGeom prst="rect">
            <a:avLst/>
          </a:prstGeom>
          <a:noFill/>
        </p:spPr>
        <p:txBody>
          <a:bodyPr wrap="none" rtlCol="0">
            <a:spAutoFit/>
          </a:bodyPr>
          <a:lstStyle/>
          <a:p>
            <a:r>
              <a:rPr lang="es-AR" b="1" dirty="0"/>
              <a:t>Tiempo de Ejecución</a:t>
            </a:r>
          </a:p>
        </p:txBody>
      </p:sp>
      <p:sp>
        <p:nvSpPr>
          <p:cNvPr id="65" name="Cerrar llave 64"/>
          <p:cNvSpPr/>
          <p:nvPr/>
        </p:nvSpPr>
        <p:spPr>
          <a:xfrm>
            <a:off x="5436096" y="5733256"/>
            <a:ext cx="194839" cy="728463"/>
          </a:xfrm>
          <a:prstGeom prst="rightBrace">
            <a:avLst>
              <a:gd name="adj1" fmla="val 108724"/>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sp>
        <p:nvSpPr>
          <p:cNvPr id="66" name="CuadroTexto 65"/>
          <p:cNvSpPr txBox="1"/>
          <p:nvPr/>
        </p:nvSpPr>
        <p:spPr>
          <a:xfrm>
            <a:off x="5741055" y="687638"/>
            <a:ext cx="3279310" cy="646331"/>
          </a:xfrm>
          <a:prstGeom prst="rect">
            <a:avLst/>
          </a:prstGeom>
          <a:noFill/>
        </p:spPr>
        <p:txBody>
          <a:bodyPr wrap="square" rtlCol="0">
            <a:spAutoFit/>
          </a:bodyPr>
          <a:lstStyle/>
          <a:p>
            <a:r>
              <a:rPr lang="es-AR" b="1" dirty="0"/>
              <a:t>(direcciones simbólicas)</a:t>
            </a:r>
          </a:p>
          <a:p>
            <a:r>
              <a:rPr lang="es-AR" b="1" dirty="0"/>
              <a:t>Ej. Variable X</a:t>
            </a:r>
          </a:p>
        </p:txBody>
      </p:sp>
      <p:sp>
        <p:nvSpPr>
          <p:cNvPr id="67" name="CuadroTexto 66"/>
          <p:cNvSpPr txBox="1"/>
          <p:nvPr/>
        </p:nvSpPr>
        <p:spPr>
          <a:xfrm>
            <a:off x="5693555" y="4390157"/>
            <a:ext cx="3550587" cy="646331"/>
          </a:xfrm>
          <a:prstGeom prst="rect">
            <a:avLst/>
          </a:prstGeom>
          <a:noFill/>
        </p:spPr>
        <p:txBody>
          <a:bodyPr wrap="none" rtlCol="0">
            <a:spAutoFit/>
          </a:bodyPr>
          <a:lstStyle/>
          <a:p>
            <a:r>
              <a:rPr lang="es-AR" b="1" dirty="0"/>
              <a:t>(direcciones Reubicables estáticas)</a:t>
            </a:r>
          </a:p>
          <a:p>
            <a:r>
              <a:rPr lang="es-AR" b="1" dirty="0"/>
              <a:t>Ej. Dirección Física ACF43 absolutas</a:t>
            </a:r>
          </a:p>
        </p:txBody>
      </p:sp>
      <p:sp>
        <p:nvSpPr>
          <p:cNvPr id="68" name="CuadroTexto 67"/>
          <p:cNvSpPr txBox="1"/>
          <p:nvPr/>
        </p:nvSpPr>
        <p:spPr>
          <a:xfrm>
            <a:off x="5508104" y="6237312"/>
            <a:ext cx="3611245" cy="369332"/>
          </a:xfrm>
          <a:prstGeom prst="rect">
            <a:avLst/>
          </a:prstGeom>
          <a:noFill/>
        </p:spPr>
        <p:txBody>
          <a:bodyPr wrap="none" rtlCol="0">
            <a:spAutoFit/>
          </a:bodyPr>
          <a:lstStyle/>
          <a:p>
            <a:r>
              <a:rPr lang="es-AR" b="1" dirty="0"/>
              <a:t>(direcciones Reubicables dinámicas)</a:t>
            </a:r>
          </a:p>
        </p:txBody>
      </p:sp>
      <p:sp>
        <p:nvSpPr>
          <p:cNvPr id="3" name="Rectángulo 2"/>
          <p:cNvSpPr/>
          <p:nvPr/>
        </p:nvSpPr>
        <p:spPr>
          <a:xfrm>
            <a:off x="5829194" y="2234166"/>
            <a:ext cx="2988960" cy="923330"/>
          </a:xfrm>
          <a:prstGeom prst="rect">
            <a:avLst/>
          </a:prstGeom>
        </p:spPr>
        <p:txBody>
          <a:bodyPr wrap="none">
            <a:spAutoFit/>
          </a:bodyPr>
          <a:lstStyle/>
          <a:p>
            <a:r>
              <a:rPr lang="es-AR" b="1" dirty="0"/>
              <a:t>Ej. X pasa a ser una dirección </a:t>
            </a:r>
          </a:p>
          <a:p>
            <a:r>
              <a:rPr lang="es-AR" b="1" dirty="0"/>
              <a:t>Reubicable </a:t>
            </a:r>
          </a:p>
          <a:p>
            <a:r>
              <a:rPr lang="es-AR" b="1" dirty="0"/>
              <a:t>(243 Bytes desde el origen)</a:t>
            </a:r>
          </a:p>
        </p:txBody>
      </p:sp>
      <p:sp>
        <p:nvSpPr>
          <p:cNvPr id="13" name="Rectángulo 12"/>
          <p:cNvSpPr/>
          <p:nvPr/>
        </p:nvSpPr>
        <p:spPr>
          <a:xfrm>
            <a:off x="467544" y="3861048"/>
            <a:ext cx="1249573" cy="523220"/>
          </a:xfrm>
          <a:prstGeom prst="rect">
            <a:avLst/>
          </a:prstGeom>
        </p:spPr>
        <p:txBody>
          <a:bodyPr wrap="none">
            <a:spAutoFit/>
          </a:bodyPr>
          <a:lstStyle/>
          <a:p>
            <a:pPr>
              <a:buNone/>
            </a:pPr>
            <a:r>
              <a:rPr lang="es-AR" sz="1400" dirty="0" err="1"/>
              <a:t>Static</a:t>
            </a:r>
            <a:r>
              <a:rPr lang="es-AR" sz="1400" dirty="0"/>
              <a:t> </a:t>
            </a:r>
            <a:r>
              <a:rPr lang="es-AR" sz="1400" dirty="0" err="1"/>
              <a:t>Libraries</a:t>
            </a:r>
            <a:endParaRPr lang="es-AR" sz="1400" dirty="0"/>
          </a:p>
          <a:p>
            <a:pPr>
              <a:buNone/>
            </a:pPr>
            <a:r>
              <a:rPr lang="es-AR" sz="1400" dirty="0"/>
              <a:t> *.a / *.</a:t>
            </a:r>
            <a:r>
              <a:rPr lang="es-AR" sz="1400" dirty="0" err="1"/>
              <a:t>lib</a:t>
            </a:r>
            <a:endParaRPr lang="es-AR" sz="1400" dirty="0"/>
          </a:p>
        </p:txBody>
      </p:sp>
      <p:sp>
        <p:nvSpPr>
          <p:cNvPr id="15" name="Rectángulo 14"/>
          <p:cNvSpPr/>
          <p:nvPr/>
        </p:nvSpPr>
        <p:spPr>
          <a:xfrm>
            <a:off x="-36512" y="4581128"/>
            <a:ext cx="2257182" cy="1015663"/>
          </a:xfrm>
          <a:prstGeom prst="rect">
            <a:avLst/>
          </a:prstGeom>
        </p:spPr>
        <p:txBody>
          <a:bodyPr wrap="square">
            <a:spAutoFit/>
          </a:bodyPr>
          <a:lstStyle/>
          <a:p>
            <a:r>
              <a:rPr lang="es-AR" sz="1500" dirty="0" err="1"/>
              <a:t>Dynamic</a:t>
            </a:r>
            <a:r>
              <a:rPr lang="es-AR" sz="1500" dirty="0"/>
              <a:t> </a:t>
            </a:r>
            <a:r>
              <a:rPr lang="es-AR" sz="1500" dirty="0" err="1"/>
              <a:t>Libraries</a:t>
            </a:r>
            <a:r>
              <a:rPr lang="es-AR" sz="1500" dirty="0"/>
              <a:t> </a:t>
            </a:r>
          </a:p>
          <a:p>
            <a:r>
              <a:rPr lang="es-AR" sz="1500" dirty="0"/>
              <a:t>Linux .so en /</a:t>
            </a:r>
            <a:r>
              <a:rPr lang="es-AR" sz="1500" dirty="0" err="1"/>
              <a:t>usr</a:t>
            </a:r>
            <a:r>
              <a:rPr lang="es-AR" sz="1500" dirty="0"/>
              <a:t>/</a:t>
            </a:r>
            <a:r>
              <a:rPr lang="es-AR" sz="1500" dirty="0" err="1"/>
              <a:t>lib</a:t>
            </a:r>
            <a:r>
              <a:rPr lang="es-AR" sz="1500" dirty="0"/>
              <a:t>/</a:t>
            </a:r>
          </a:p>
          <a:p>
            <a:endParaRPr lang="es-AR" sz="1500" dirty="0"/>
          </a:p>
          <a:p>
            <a:r>
              <a:rPr lang="es-AR" sz="1500" dirty="0"/>
              <a:t>Windows Archivos .</a:t>
            </a:r>
            <a:r>
              <a:rPr lang="es-AR" sz="1500" dirty="0" err="1"/>
              <a:t>dll</a:t>
            </a:r>
            <a:endParaRPr lang="es-AR" sz="1500" dirty="0"/>
          </a:p>
        </p:txBody>
      </p:sp>
      <p:cxnSp>
        <p:nvCxnSpPr>
          <p:cNvPr id="18" name="Conector recto de flecha 17"/>
          <p:cNvCxnSpPr/>
          <p:nvPr/>
        </p:nvCxnSpPr>
        <p:spPr>
          <a:xfrm flipH="1">
            <a:off x="4427984" y="2492896"/>
            <a:ext cx="1393178" cy="216024"/>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Conector recto de flecha 38"/>
          <p:cNvCxnSpPr>
            <a:stCxn id="66" idx="1"/>
            <a:endCxn id="4" idx="6"/>
          </p:cNvCxnSpPr>
          <p:nvPr/>
        </p:nvCxnSpPr>
        <p:spPr>
          <a:xfrm flipH="1" flipV="1">
            <a:off x="4615718" y="1004702"/>
            <a:ext cx="1125337" cy="610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0" name="Rectángulo 39"/>
          <p:cNvSpPr/>
          <p:nvPr/>
        </p:nvSpPr>
        <p:spPr>
          <a:xfrm>
            <a:off x="3001077" y="2553411"/>
            <a:ext cx="605037" cy="369332"/>
          </a:xfrm>
          <a:prstGeom prst="rect">
            <a:avLst/>
          </a:prstGeom>
        </p:spPr>
        <p:txBody>
          <a:bodyPr wrap="none">
            <a:spAutoFit/>
          </a:bodyPr>
          <a:lstStyle/>
          <a:p>
            <a:r>
              <a:rPr lang="es-AR" b="1" dirty="0"/>
              <a:t>.OBJ</a:t>
            </a:r>
          </a:p>
        </p:txBody>
      </p:sp>
      <p:sp>
        <p:nvSpPr>
          <p:cNvPr id="41" name="Rectángulo 40"/>
          <p:cNvSpPr/>
          <p:nvPr/>
        </p:nvSpPr>
        <p:spPr>
          <a:xfrm>
            <a:off x="2987824" y="876780"/>
            <a:ext cx="363433" cy="369332"/>
          </a:xfrm>
          <a:prstGeom prst="rect">
            <a:avLst/>
          </a:prstGeom>
        </p:spPr>
        <p:txBody>
          <a:bodyPr wrap="none">
            <a:spAutoFit/>
          </a:bodyPr>
          <a:lstStyle/>
          <a:p>
            <a:r>
              <a:rPr lang="es-AR" b="1" dirty="0"/>
              <a:t>.C</a:t>
            </a:r>
          </a:p>
        </p:txBody>
      </p:sp>
      <p:sp>
        <p:nvSpPr>
          <p:cNvPr id="42" name="Rectángulo 41"/>
          <p:cNvSpPr/>
          <p:nvPr/>
        </p:nvSpPr>
        <p:spPr>
          <a:xfrm>
            <a:off x="2975727" y="4412500"/>
            <a:ext cx="596638" cy="369332"/>
          </a:xfrm>
          <a:prstGeom prst="rect">
            <a:avLst/>
          </a:prstGeom>
        </p:spPr>
        <p:txBody>
          <a:bodyPr wrap="none">
            <a:spAutoFit/>
          </a:bodyPr>
          <a:lstStyle/>
          <a:p>
            <a:r>
              <a:rPr lang="es-AR" b="1" dirty="0"/>
              <a:t>.EXE</a:t>
            </a:r>
          </a:p>
        </p:txBody>
      </p:sp>
      <p:sp>
        <p:nvSpPr>
          <p:cNvPr id="44" name="CuadroTexto 43">
            <a:extLst>
              <a:ext uri="{FF2B5EF4-FFF2-40B4-BE49-F238E27FC236}">
                <a16:creationId xmlns:a16="http://schemas.microsoft.com/office/drawing/2014/main" id="{331D8A9C-C40C-A8F8-5845-DB4DF685A937}"/>
              </a:ext>
            </a:extLst>
          </p:cNvPr>
          <p:cNvSpPr txBox="1"/>
          <p:nvPr/>
        </p:nvSpPr>
        <p:spPr>
          <a:xfrm>
            <a:off x="5508104" y="3429000"/>
            <a:ext cx="2419252" cy="369332"/>
          </a:xfrm>
          <a:prstGeom prst="rect">
            <a:avLst/>
          </a:prstGeom>
          <a:noFill/>
        </p:spPr>
        <p:txBody>
          <a:bodyPr wrap="none" rtlCol="0">
            <a:spAutoFit/>
          </a:bodyPr>
          <a:lstStyle/>
          <a:p>
            <a:r>
              <a:rPr lang="es-AR" b="1" dirty="0"/>
              <a:t>(ENLAZADOR o LINKER)</a:t>
            </a:r>
          </a:p>
        </p:txBody>
      </p:sp>
    </p:spTree>
    <p:extLst>
      <p:ext uri="{BB962C8B-B14F-4D97-AF65-F5344CB8AC3E}">
        <p14:creationId xmlns:p14="http://schemas.microsoft.com/office/powerpoint/2010/main" val="3417934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Reasignación de Direcciones</a:t>
            </a:r>
            <a:endParaRPr lang="es-AR" dirty="0"/>
          </a:p>
        </p:txBody>
      </p:sp>
      <p:sp>
        <p:nvSpPr>
          <p:cNvPr id="3" name="2 Marcador de contenido"/>
          <p:cNvSpPr>
            <a:spLocks noGrp="1"/>
          </p:cNvSpPr>
          <p:nvPr>
            <p:ph idx="1"/>
          </p:nvPr>
        </p:nvSpPr>
        <p:spPr/>
        <p:txBody>
          <a:bodyPr/>
          <a:lstStyle/>
          <a:p>
            <a:pPr lvl="0" fontAlgn="base">
              <a:buNone/>
            </a:pPr>
            <a:r>
              <a:rPr lang="es-AR" b="1" u="sng" dirty="0"/>
              <a:t>En Tiempo de compilación: </a:t>
            </a:r>
            <a:endParaRPr lang="es-AR" b="1" dirty="0"/>
          </a:p>
          <a:p>
            <a:pPr>
              <a:buNone/>
            </a:pPr>
            <a:r>
              <a:rPr lang="es-AR" dirty="0"/>
              <a:t>	Si sabemos en el momento de realizar la compilación, dónde va a residir el proceso en memoria, podremos generar </a:t>
            </a:r>
            <a:r>
              <a:rPr lang="es-AR" b="1" dirty="0"/>
              <a:t>código absoluto</a:t>
            </a:r>
            <a:r>
              <a:rPr lang="es-AR" dirty="0"/>
              <a:t>. Si la ubicación inicial cambiase en algún instante posterior, entonces sería necesario recompilar ese código (Command.com  / ORG 100H)</a:t>
            </a:r>
          </a:p>
        </p:txBody>
      </p:sp>
      <p:sp>
        <p:nvSpPr>
          <p:cNvPr id="4" name="3 Rectángulo"/>
          <p:cNvSpPr/>
          <p:nvPr/>
        </p:nvSpPr>
        <p:spPr>
          <a:xfrm>
            <a:off x="611560" y="5733256"/>
            <a:ext cx="8208912" cy="369332"/>
          </a:xfrm>
          <a:prstGeom prst="rect">
            <a:avLst/>
          </a:prstGeom>
        </p:spPr>
        <p:txBody>
          <a:bodyPr wrap="square">
            <a:spAutoFit/>
          </a:bodyPr>
          <a:lstStyle/>
          <a:p>
            <a:r>
              <a:rPr lang="es-AR" dirty="0"/>
              <a:t>https://github.com/Microsoft/MS-DOS/blob/master/v1.25/source/COMMAND.ASM</a:t>
            </a:r>
          </a:p>
        </p:txBody>
      </p:sp>
      <p:graphicFrame>
        <p:nvGraphicFramePr>
          <p:cNvPr id="21506" name="Object 2"/>
          <p:cNvGraphicFramePr>
            <a:graphicFrameLocks noChangeAspect="1"/>
          </p:cNvGraphicFramePr>
          <p:nvPr>
            <p:extLst>
              <p:ext uri="{D42A27DB-BD31-4B8C-83A1-F6EECF244321}">
                <p14:modId xmlns:p14="http://schemas.microsoft.com/office/powerpoint/2010/main" val="582338651"/>
              </p:ext>
            </p:extLst>
          </p:nvPr>
        </p:nvGraphicFramePr>
        <p:xfrm>
          <a:off x="4868863" y="6118225"/>
          <a:ext cx="1069975" cy="438150"/>
        </p:xfrm>
        <a:graphic>
          <a:graphicData uri="http://schemas.openxmlformats.org/presentationml/2006/ole">
            <mc:AlternateContent xmlns:mc="http://schemas.openxmlformats.org/markup-compatibility/2006">
              <mc:Choice xmlns:v="urn:schemas-microsoft-com:vml" Requires="v">
                <p:oleObj name="Objeto empaquetador del shell" showAsIcon="1" r:id="rId2" imgW="1070640" imgH="437400" progId="Package">
                  <p:embed/>
                </p:oleObj>
              </mc:Choice>
              <mc:Fallback>
                <p:oleObj name="Objeto empaquetador del shell" showAsIcon="1" r:id="rId2" imgW="1070640" imgH="437400" progId="Package">
                  <p:embed/>
                  <p:pic>
                    <p:nvPicPr>
                      <p:cNvPr id="0" name="Picture 2"/>
                      <p:cNvPicPr>
                        <a:picLocks noChangeAspect="1" noChangeArrowheads="1"/>
                      </p:cNvPicPr>
                      <p:nvPr/>
                    </p:nvPicPr>
                    <p:blipFill>
                      <a:blip r:embed="rId3"/>
                      <a:srcRect/>
                      <a:stretch>
                        <a:fillRect/>
                      </a:stretch>
                    </p:blipFill>
                    <p:spPr bwMode="auto">
                      <a:xfrm>
                        <a:off x="4868863" y="6118225"/>
                        <a:ext cx="1069975" cy="43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485800"/>
            <a:ext cx="8229600" cy="1143000"/>
          </a:xfrm>
        </p:spPr>
        <p:txBody>
          <a:bodyPr/>
          <a:lstStyle/>
          <a:p>
            <a:r>
              <a:rPr lang="es-AR" b="1" dirty="0"/>
              <a:t>Reasignación de Direcciones</a:t>
            </a:r>
            <a:endParaRPr lang="es-AR" dirty="0"/>
          </a:p>
        </p:txBody>
      </p:sp>
      <p:sp>
        <p:nvSpPr>
          <p:cNvPr id="3" name="2 Marcador de contenido"/>
          <p:cNvSpPr>
            <a:spLocks noGrp="1"/>
          </p:cNvSpPr>
          <p:nvPr>
            <p:ph idx="1"/>
          </p:nvPr>
        </p:nvSpPr>
        <p:spPr/>
        <p:txBody>
          <a:bodyPr>
            <a:normAutofit lnSpcReduction="10000"/>
          </a:bodyPr>
          <a:lstStyle/>
          <a:p>
            <a:pPr lvl="0" fontAlgn="base">
              <a:buNone/>
            </a:pPr>
            <a:r>
              <a:rPr lang="es-AR" b="1" u="sng" dirty="0"/>
              <a:t>En Tiempo de carga:</a:t>
            </a:r>
            <a:endParaRPr lang="es-AR" b="1" dirty="0"/>
          </a:p>
          <a:p>
            <a:pPr>
              <a:buNone/>
            </a:pPr>
            <a:r>
              <a:rPr lang="es-AR" dirty="0"/>
              <a:t>	Si no conocemos en tiempo de compilación dónde va a residir el proceso en memoria, el compilador deberá generar </a:t>
            </a:r>
            <a:r>
              <a:rPr lang="es-AR" b="1" dirty="0"/>
              <a:t>código reubicable</a:t>
            </a:r>
            <a:r>
              <a:rPr lang="es-AR" dirty="0"/>
              <a:t>. En este caso, se retarda la reasignación final hasta el momento de la carga. Si cambia la dirección inicial, tan sólo es necesario volver a cargar el código de usuario para incorporar el valor modificado</a:t>
            </a:r>
          </a:p>
          <a:p>
            <a:pPr>
              <a:buNone/>
            </a:pPr>
            <a:endParaRPr lang="es-AR" b="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Reasignación de Direcciones</a:t>
            </a:r>
            <a:endParaRPr lang="es-AR" dirty="0"/>
          </a:p>
        </p:txBody>
      </p:sp>
      <p:sp>
        <p:nvSpPr>
          <p:cNvPr id="3" name="2 Marcador de contenido"/>
          <p:cNvSpPr>
            <a:spLocks noGrp="1"/>
          </p:cNvSpPr>
          <p:nvPr>
            <p:ph idx="1"/>
          </p:nvPr>
        </p:nvSpPr>
        <p:spPr/>
        <p:txBody>
          <a:bodyPr>
            <a:normAutofit/>
          </a:bodyPr>
          <a:lstStyle/>
          <a:p>
            <a:pPr lvl="0" fontAlgn="base">
              <a:buNone/>
            </a:pPr>
            <a:r>
              <a:rPr lang="es-AR" b="1" u="sng" dirty="0"/>
              <a:t>En Tiempo de ejecución:</a:t>
            </a:r>
            <a:endParaRPr lang="es-AR" b="1" dirty="0"/>
          </a:p>
          <a:p>
            <a:pPr>
              <a:buNone/>
            </a:pPr>
            <a:r>
              <a:rPr lang="es-AR" dirty="0"/>
              <a:t>	Si el proceso puede desplazarse durante su ejecución desde un segmento de memoria a otro, entonces es necesario retardar la reasignación hasta el instante de la ejecución. En este caso en especial, se necesita un hardware especial</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r>
              <a:rPr lang="es-AR" b="1" dirty="0"/>
              <a:t>Mapeo de memoria y protección</a:t>
            </a:r>
          </a:p>
        </p:txBody>
      </p:sp>
      <p:sp>
        <p:nvSpPr>
          <p:cNvPr id="3" name="2 Marcador de contenido"/>
          <p:cNvSpPr>
            <a:spLocks noGrp="1"/>
          </p:cNvSpPr>
          <p:nvPr>
            <p:ph idx="1"/>
          </p:nvPr>
        </p:nvSpPr>
        <p:spPr/>
        <p:txBody>
          <a:bodyPr>
            <a:normAutofit fontScale="92500" lnSpcReduction="20000"/>
          </a:bodyPr>
          <a:lstStyle/>
          <a:p>
            <a:r>
              <a:rPr lang="es-AR" dirty="0"/>
              <a:t>Podemos proporcionar estas características utilizando:</a:t>
            </a:r>
          </a:p>
          <a:p>
            <a:pPr lvl="0" fontAlgn="base"/>
            <a:r>
              <a:rPr lang="es-AR" dirty="0"/>
              <a:t>Un </a:t>
            </a:r>
            <a:r>
              <a:rPr lang="es-AR" b="1" dirty="0"/>
              <a:t>registro de reubicación</a:t>
            </a:r>
            <a:r>
              <a:rPr lang="es-AR" dirty="0"/>
              <a:t>: contiene el valor de la dirección física más pequeña.</a:t>
            </a:r>
          </a:p>
          <a:p>
            <a:pPr lvl="0" fontAlgn="base"/>
            <a:r>
              <a:rPr lang="es-AR" dirty="0"/>
              <a:t>Un </a:t>
            </a:r>
            <a:r>
              <a:rPr lang="es-AR" b="1" dirty="0"/>
              <a:t>registro límite</a:t>
            </a:r>
            <a:r>
              <a:rPr lang="es-AR" dirty="0"/>
              <a:t>: contiene el rango de las direcciones lógicas.</a:t>
            </a:r>
          </a:p>
          <a:p>
            <a:r>
              <a:rPr lang="es-AR" dirty="0"/>
              <a:t>La MMU convertirá la dirección lógica dinámicamente sumándole el valor contenido en el registro de reubicación (dirección física = registro límite + registro de reubicación).</a:t>
            </a:r>
          </a:p>
          <a:p>
            <a:r>
              <a:rPr lang="es-AR" dirty="0"/>
              <a:t>Protección</a:t>
            </a:r>
          </a:p>
          <a:p>
            <a:endParaRPr lang="es-A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AR" b="1" u="sng" dirty="0"/>
              <a:t>Espacios de direcciones lógico y físico:</a:t>
            </a:r>
            <a:endParaRPr lang="es-AR" b="1" dirty="0"/>
          </a:p>
        </p:txBody>
      </p:sp>
      <p:sp>
        <p:nvSpPr>
          <p:cNvPr id="3" name="2 Marcador de contenido"/>
          <p:cNvSpPr>
            <a:spLocks noGrp="1"/>
          </p:cNvSpPr>
          <p:nvPr>
            <p:ph idx="1"/>
          </p:nvPr>
        </p:nvSpPr>
        <p:spPr>
          <a:xfrm>
            <a:off x="457200" y="1600201"/>
            <a:ext cx="8229600" cy="3268960"/>
          </a:xfrm>
        </p:spPr>
        <p:txBody>
          <a:bodyPr>
            <a:normAutofit/>
          </a:bodyPr>
          <a:lstStyle/>
          <a:p>
            <a:endParaRPr lang="es-AR" dirty="0"/>
          </a:p>
          <a:p>
            <a:pPr marL="457200" lvl="0" indent="-381000" algn="just">
              <a:spcBef>
                <a:spcPts val="0"/>
              </a:spcBef>
              <a:buSzPts val="2400"/>
              <a:buChar char="❖"/>
            </a:pPr>
            <a:r>
              <a:rPr lang="es-AR" b="1" dirty="0"/>
              <a:t>Dirección Lógica</a:t>
            </a:r>
            <a:r>
              <a:rPr lang="es-AR" dirty="0"/>
              <a:t>: Es la dirección generada por la CPU.</a:t>
            </a:r>
          </a:p>
          <a:p>
            <a:pPr marL="457200" lvl="0" indent="-381000" algn="just">
              <a:spcBef>
                <a:spcPts val="1600"/>
              </a:spcBef>
              <a:buSzPts val="2400"/>
              <a:buChar char="❖"/>
            </a:pPr>
            <a:r>
              <a:rPr lang="es-AR" b="1" dirty="0"/>
              <a:t>Dirección Física</a:t>
            </a:r>
            <a:r>
              <a:rPr lang="es-AR" dirty="0"/>
              <a:t>: Es la dirección absoluta vista por la unidad de memoria (MMU).</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AR" b="1" u="sng" dirty="0"/>
              <a:t>Espacios de direcciones lógico y físico</a:t>
            </a:r>
            <a:endParaRPr lang="es-AR" b="1" dirty="0"/>
          </a:p>
        </p:txBody>
      </p:sp>
      <p:sp>
        <p:nvSpPr>
          <p:cNvPr id="3" name="2 Marcador de contenido"/>
          <p:cNvSpPr>
            <a:spLocks noGrp="1"/>
          </p:cNvSpPr>
          <p:nvPr>
            <p:ph idx="1"/>
          </p:nvPr>
        </p:nvSpPr>
        <p:spPr>
          <a:xfrm>
            <a:off x="457200" y="1600201"/>
            <a:ext cx="8229600" cy="3629000"/>
          </a:xfrm>
        </p:spPr>
        <p:txBody>
          <a:bodyPr>
            <a:normAutofit lnSpcReduction="10000"/>
          </a:bodyPr>
          <a:lstStyle/>
          <a:p>
            <a:pPr marL="457200" lvl="0" indent="-381000" algn="just">
              <a:spcBef>
                <a:spcPts val="0"/>
              </a:spcBef>
              <a:buSzPts val="2400"/>
              <a:buChar char="❖"/>
            </a:pPr>
            <a:r>
              <a:rPr lang="es-AR" dirty="0"/>
              <a:t>Si la resolución se da en </a:t>
            </a:r>
            <a:r>
              <a:rPr lang="es-AR" u="sng" dirty="0"/>
              <a:t>tiempo de ejecución:</a:t>
            </a:r>
          </a:p>
          <a:p>
            <a:pPr marL="457200" lvl="0" indent="-381000" algn="just">
              <a:spcBef>
                <a:spcPts val="0"/>
              </a:spcBef>
              <a:buSzPts val="2400"/>
              <a:buNone/>
            </a:pPr>
            <a:endParaRPr lang="es-AR" u="sng" dirty="0"/>
          </a:p>
          <a:p>
            <a:pPr marL="914400" lvl="1" indent="-381000" algn="just">
              <a:spcBef>
                <a:spcPts val="0"/>
              </a:spcBef>
              <a:buSzPts val="2400"/>
              <a:buChar char="➢"/>
            </a:pPr>
            <a:r>
              <a:rPr lang="es-AR" sz="3200" dirty="0"/>
              <a:t>Direcciones Lógicas y Físicas son diferentes</a:t>
            </a:r>
          </a:p>
          <a:p>
            <a:pPr marL="914400" lvl="1" indent="-381000" algn="just">
              <a:spcBef>
                <a:spcPts val="0"/>
              </a:spcBef>
              <a:buSzPts val="2400"/>
              <a:buChar char="➢"/>
            </a:pPr>
            <a:r>
              <a:rPr lang="es-AR" sz="3200" dirty="0"/>
              <a:t>Direcciones Lógicas suelen ser llamadas, en este caso, </a:t>
            </a:r>
            <a:r>
              <a:rPr lang="es-AR" sz="3200" b="1" dirty="0"/>
              <a:t>“Direcciones Virtuales”.</a:t>
            </a:r>
          </a:p>
          <a:p>
            <a:pPr marL="914400" lvl="1" indent="-381000" algn="just">
              <a:spcBef>
                <a:spcPts val="0"/>
              </a:spcBef>
              <a:buSzPts val="2400"/>
              <a:buChar char="➢"/>
            </a:pPr>
            <a:r>
              <a:rPr lang="es-AR" sz="3200" dirty="0"/>
              <a:t>El mapeo entre “Virtuales” y “Físicas” es realizado por hardware (MMU - </a:t>
            </a:r>
            <a:r>
              <a:rPr lang="es-AR" sz="3200" dirty="0" err="1"/>
              <a:t>Memory</a:t>
            </a:r>
            <a:r>
              <a:rPr lang="es-AR" sz="3200" dirty="0"/>
              <a:t> Management </a:t>
            </a:r>
            <a:r>
              <a:rPr lang="es-AR" sz="3200" dirty="0" err="1"/>
              <a:t>Unit</a:t>
            </a:r>
            <a:r>
              <a:rPr lang="es-AR" sz="3200" dirty="0"/>
              <a: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84"/>
            <a:ext cx="8229600" cy="1143000"/>
          </a:xfrm>
        </p:spPr>
        <p:txBody>
          <a:bodyPr>
            <a:normAutofit/>
          </a:bodyPr>
          <a:lstStyle/>
          <a:p>
            <a:r>
              <a:rPr lang="es-AR" b="1" u="sng" dirty="0"/>
              <a:t>Mecanismo de Carga dinámica</a:t>
            </a:r>
            <a:endParaRPr lang="es-AR" b="1" dirty="0"/>
          </a:p>
        </p:txBody>
      </p:sp>
      <p:sp>
        <p:nvSpPr>
          <p:cNvPr id="3" name="2 Marcador de contenido"/>
          <p:cNvSpPr>
            <a:spLocks noGrp="1"/>
          </p:cNvSpPr>
          <p:nvPr>
            <p:ph idx="1"/>
          </p:nvPr>
        </p:nvSpPr>
        <p:spPr>
          <a:xfrm>
            <a:off x="755576" y="836712"/>
            <a:ext cx="7920880" cy="3024336"/>
          </a:xfrm>
        </p:spPr>
        <p:txBody>
          <a:bodyPr>
            <a:normAutofit/>
          </a:bodyPr>
          <a:lstStyle/>
          <a:p>
            <a:pPr>
              <a:buNone/>
            </a:pPr>
            <a:r>
              <a:rPr lang="es-AR" dirty="0"/>
              <a:t>	</a:t>
            </a:r>
            <a:r>
              <a:rPr lang="es-AR" sz="2400" dirty="0"/>
              <a:t>Como un programa </a:t>
            </a:r>
            <a:r>
              <a:rPr lang="es-AR" sz="2400" b="1" dirty="0"/>
              <a:t>necesita cargarse en la memoria física para poder ejecutarse,</a:t>
            </a:r>
            <a:r>
              <a:rPr lang="es-AR" sz="2400" dirty="0"/>
              <a:t> este puede depender del tamaño del dispositivo de almacenamiento, por lo que podemos utilizar un mecanismo denominado carga dinámica. </a:t>
            </a:r>
          </a:p>
          <a:p>
            <a:pPr>
              <a:buNone/>
            </a:pPr>
            <a:r>
              <a:rPr lang="es-AR" sz="2400" dirty="0"/>
              <a:t>	Este mecanismo se enfoca en </a:t>
            </a:r>
            <a:r>
              <a:rPr lang="es-AR" sz="2400" b="1" dirty="0"/>
              <a:t>cargar solamente las rutinas que van a ser invocadas (todas se ubican  en disco en un formato de carga reubicable). </a:t>
            </a:r>
          </a:p>
        </p:txBody>
      </p:sp>
      <p:sp>
        <p:nvSpPr>
          <p:cNvPr id="5" name="2 Marcador de contenido"/>
          <p:cNvSpPr txBox="1">
            <a:spLocks/>
          </p:cNvSpPr>
          <p:nvPr/>
        </p:nvSpPr>
        <p:spPr>
          <a:xfrm>
            <a:off x="755576" y="3645024"/>
            <a:ext cx="7920880" cy="2664296"/>
          </a:xfrm>
          <a:prstGeom prst="rect">
            <a:avLst/>
          </a:prstGeom>
        </p:spPr>
        <p:txBody>
          <a:bodyPr vert="horz" lIns="91440" tIns="45720" rIns="91440" bIns="45720" rtlCol="0">
            <a:normAutofit lnSpcReduction="10000"/>
          </a:bodyPr>
          <a:lstStyle/>
          <a:p>
            <a:pPr marL="342900" lvl="0" indent="-342900" fontAlgn="base">
              <a:spcBef>
                <a:spcPct val="20000"/>
              </a:spcBef>
            </a:pPr>
            <a:r>
              <a:rPr lang="es-AR" sz="2400" dirty="0"/>
              <a:t>	- La ventaja de este mecanismo es que una rutina no utilizada no se cargará nunca en memoria. </a:t>
            </a:r>
          </a:p>
          <a:p>
            <a:pPr marL="342900" lvl="0" indent="-342900" fontAlgn="base">
              <a:spcBef>
                <a:spcPct val="20000"/>
              </a:spcBef>
            </a:pPr>
            <a:r>
              <a:rPr lang="es-AR" sz="2400" dirty="0"/>
              <a:t>	- No se requiere ningún soporte especial por parte del sistema operativo. Es responsabilidad de los usuarios diseñar sus programas para poder aprovechar dicho método. </a:t>
            </a:r>
            <a:r>
              <a:rPr lang="es-AR" sz="2400" b="1" dirty="0"/>
              <a:t>El S.O. trae librerías para aprovechar este mecanismo.</a:t>
            </a:r>
          </a:p>
        </p:txBody>
      </p:sp>
      <p:sp>
        <p:nvSpPr>
          <p:cNvPr id="6" name="2 Marcador de contenido"/>
          <p:cNvSpPr txBox="1">
            <a:spLocks/>
          </p:cNvSpPr>
          <p:nvPr/>
        </p:nvSpPr>
        <p:spPr>
          <a:xfrm>
            <a:off x="1043608" y="6250633"/>
            <a:ext cx="4248472" cy="346719"/>
          </a:xfrm>
          <a:prstGeom prst="rect">
            <a:avLst/>
          </a:prstGeom>
        </p:spPr>
        <p:txBody>
          <a:bodyPr vert="horz" lIns="91440" tIns="45720" rIns="91440" bIns="45720" rtlCol="0">
            <a:normAutofit/>
          </a:bodyPr>
          <a:lstStyle/>
          <a:p>
            <a:pPr marL="342900" lvl="0" indent="-342900" fontAlgn="base">
              <a:spcBef>
                <a:spcPct val="20000"/>
              </a:spcBef>
            </a:pPr>
            <a:r>
              <a:rPr lang="es-AR" sz="1500" dirty="0">
                <a:solidFill>
                  <a:srgbClr val="0070C0"/>
                </a:solidFill>
              </a:rPr>
              <a:t>*Es mi programa que lo subo de a partes a memoria</a:t>
            </a:r>
            <a:endParaRPr lang="es-AR" sz="1500" b="1" dirty="0">
              <a:solidFill>
                <a:srgbClr val="0070C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AR" b="1" u="sng" dirty="0"/>
              <a:t>Montaje dinámico y bibliotecas compartidas</a:t>
            </a:r>
            <a:endParaRPr lang="es-AR" b="1" dirty="0"/>
          </a:p>
        </p:txBody>
      </p:sp>
      <p:sp>
        <p:nvSpPr>
          <p:cNvPr id="3" name="2 Marcador de contenido"/>
          <p:cNvSpPr>
            <a:spLocks noGrp="1"/>
          </p:cNvSpPr>
          <p:nvPr>
            <p:ph idx="1"/>
          </p:nvPr>
        </p:nvSpPr>
        <p:spPr>
          <a:xfrm>
            <a:off x="755576" y="1628800"/>
            <a:ext cx="7787208" cy="4608512"/>
          </a:xfrm>
        </p:spPr>
        <p:txBody>
          <a:bodyPr>
            <a:normAutofit fontScale="32500" lnSpcReduction="20000"/>
          </a:bodyPr>
          <a:lstStyle/>
          <a:p>
            <a:r>
              <a:rPr lang="es-AR" sz="6300" dirty="0"/>
              <a:t>El montaje es propuesto hasta el momento de la ejecución en lugar de la carga.</a:t>
            </a:r>
          </a:p>
          <a:p>
            <a:pPr>
              <a:buNone/>
            </a:pPr>
            <a:endParaRPr lang="es-AR" sz="6300" dirty="0"/>
          </a:p>
          <a:p>
            <a:r>
              <a:rPr lang="es-AR" sz="6300" dirty="0"/>
              <a:t>Se incluye un pequeño </a:t>
            </a:r>
            <a:r>
              <a:rPr lang="es-AR" sz="6300" b="1" dirty="0"/>
              <a:t>fragmento de código (</a:t>
            </a:r>
            <a:r>
              <a:rPr lang="es-AR" sz="6300" b="1" dirty="0" err="1"/>
              <a:t>stub</a:t>
            </a:r>
            <a:r>
              <a:rPr lang="es-AR" sz="6300" b="1" dirty="0"/>
              <a:t>) </a:t>
            </a:r>
            <a:r>
              <a:rPr lang="es-AR" sz="6300" dirty="0"/>
              <a:t>que indica donde localizar la rutina de la biblioteca residente en memoria.</a:t>
            </a:r>
          </a:p>
          <a:p>
            <a:r>
              <a:rPr lang="es-AR" sz="6300" dirty="0"/>
              <a:t>El </a:t>
            </a:r>
            <a:r>
              <a:rPr lang="es-AR" sz="6300" dirty="0" err="1"/>
              <a:t>stub</a:t>
            </a:r>
            <a:r>
              <a:rPr lang="es-AR" sz="6300" dirty="0"/>
              <a:t> se sustituye a si mismo por la dirección de la rutina y ejecuta la rutina.</a:t>
            </a:r>
          </a:p>
          <a:p>
            <a:pPr>
              <a:buNone/>
            </a:pPr>
            <a:endParaRPr lang="es-AR" sz="6300" dirty="0"/>
          </a:p>
          <a:p>
            <a:r>
              <a:rPr lang="es-AR" sz="6300" dirty="0"/>
              <a:t>El S.O. debe verificar si la rutina necesaria ya se encuentra cargada en memoria.</a:t>
            </a:r>
          </a:p>
          <a:p>
            <a:r>
              <a:rPr lang="es-AR" sz="6300" dirty="0"/>
              <a:t>El montaje dinámico es utilizado por sistemas de bibliotecas compartidas.</a:t>
            </a:r>
          </a:p>
          <a:p>
            <a:endParaRPr lang="es-AR" dirty="0"/>
          </a:p>
          <a:p>
            <a:r>
              <a:rPr lang="es-AR" sz="6200" dirty="0"/>
              <a:t>Se distribuyen como archivos .so en /</a:t>
            </a:r>
            <a:r>
              <a:rPr lang="es-AR" sz="6200" dirty="0" err="1"/>
              <a:t>usr</a:t>
            </a:r>
            <a:r>
              <a:rPr lang="es-AR" sz="6200" dirty="0"/>
              <a:t>/</a:t>
            </a:r>
            <a:r>
              <a:rPr lang="es-AR" sz="6200" dirty="0" err="1"/>
              <a:t>lib</a:t>
            </a:r>
            <a:r>
              <a:rPr lang="es-AR" sz="6200" dirty="0"/>
              <a:t>/.</a:t>
            </a:r>
          </a:p>
          <a:p>
            <a:r>
              <a:rPr lang="es-AR" sz="6200" dirty="0"/>
              <a:t>Se distribuyen como archivos .</a:t>
            </a:r>
            <a:r>
              <a:rPr lang="es-AR" sz="6200" dirty="0" err="1"/>
              <a:t>dll</a:t>
            </a:r>
            <a:endParaRPr lang="es-AR" sz="62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0" y="-171400"/>
            <a:ext cx="8229600" cy="1143000"/>
          </a:xfrm>
        </p:spPr>
        <p:txBody>
          <a:bodyPr>
            <a:normAutofit/>
          </a:bodyPr>
          <a:lstStyle/>
          <a:p>
            <a:r>
              <a:rPr lang="es-AR" u="sng" dirty="0"/>
              <a:t>Bibliotecas compartidas</a:t>
            </a:r>
            <a:endParaRPr lang="es-AR" dirty="0"/>
          </a:p>
        </p:txBody>
      </p:sp>
      <p:sp>
        <p:nvSpPr>
          <p:cNvPr id="3" name="2 Marcador de contenido"/>
          <p:cNvSpPr>
            <a:spLocks noGrp="1"/>
          </p:cNvSpPr>
          <p:nvPr>
            <p:ph idx="1"/>
          </p:nvPr>
        </p:nvSpPr>
        <p:spPr>
          <a:xfrm>
            <a:off x="539552" y="5556373"/>
            <a:ext cx="7643192" cy="392907"/>
          </a:xfrm>
        </p:spPr>
        <p:txBody>
          <a:bodyPr>
            <a:normAutofit fontScale="70000" lnSpcReduction="20000"/>
          </a:bodyPr>
          <a:lstStyle/>
          <a:p>
            <a:pPr>
              <a:buNone/>
            </a:pPr>
            <a:r>
              <a:rPr lang="es-AR" dirty="0" err="1"/>
              <a:t>Static</a:t>
            </a:r>
            <a:r>
              <a:rPr lang="es-AR" dirty="0"/>
              <a:t> </a:t>
            </a:r>
            <a:r>
              <a:rPr lang="es-AR" dirty="0" err="1"/>
              <a:t>Libraries</a:t>
            </a:r>
            <a:r>
              <a:rPr lang="es-AR" dirty="0"/>
              <a:t> *.a / *.lib</a:t>
            </a:r>
          </a:p>
        </p:txBody>
      </p:sp>
      <p:pic>
        <p:nvPicPr>
          <p:cNvPr id="29698" name="Picture 2"/>
          <p:cNvPicPr>
            <a:picLocks noChangeAspect="1" noChangeArrowheads="1"/>
          </p:cNvPicPr>
          <p:nvPr/>
        </p:nvPicPr>
        <p:blipFill>
          <a:blip r:embed="rId2" cstate="print"/>
          <a:srcRect/>
          <a:stretch>
            <a:fillRect/>
          </a:stretch>
        </p:blipFill>
        <p:spPr bwMode="auto">
          <a:xfrm>
            <a:off x="1552836" y="908720"/>
            <a:ext cx="5616624" cy="4364585"/>
          </a:xfrm>
          <a:prstGeom prst="rect">
            <a:avLst/>
          </a:prstGeom>
          <a:noFill/>
          <a:ln w="9525">
            <a:noFill/>
            <a:miter lim="800000"/>
            <a:headEnd/>
            <a:tailEnd/>
          </a:ln>
        </p:spPr>
      </p:pic>
      <p:sp>
        <p:nvSpPr>
          <p:cNvPr id="4" name="Rectángulo 3"/>
          <p:cNvSpPr/>
          <p:nvPr/>
        </p:nvSpPr>
        <p:spPr>
          <a:xfrm>
            <a:off x="1475656" y="5999574"/>
            <a:ext cx="4572000" cy="646331"/>
          </a:xfrm>
          <a:prstGeom prst="rect">
            <a:avLst/>
          </a:prstGeom>
        </p:spPr>
        <p:txBody>
          <a:bodyPr>
            <a:spAutoFit/>
          </a:bodyPr>
          <a:lstStyle/>
          <a:p>
            <a:r>
              <a:rPr lang="es-AR" dirty="0"/>
              <a:t>https://www.luzem.com/2009/10/18/librerias-estaticas-y-librerias-dinamicas/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2574032"/>
            <a:ext cx="8229600" cy="1143000"/>
          </a:xfrm>
        </p:spPr>
        <p:txBody>
          <a:bodyPr/>
          <a:lstStyle/>
          <a:p>
            <a:r>
              <a:rPr lang="es-AR" b="1" dirty="0"/>
              <a:t>GESTION DE MEMORIA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Intercambio (swap)</a:t>
            </a:r>
          </a:p>
        </p:txBody>
      </p:sp>
      <p:sp>
        <p:nvSpPr>
          <p:cNvPr id="3" name="2 Marcador de contenido"/>
          <p:cNvSpPr>
            <a:spLocks noGrp="1"/>
          </p:cNvSpPr>
          <p:nvPr>
            <p:ph idx="1"/>
          </p:nvPr>
        </p:nvSpPr>
        <p:spPr/>
        <p:txBody>
          <a:bodyPr/>
          <a:lstStyle/>
          <a:p>
            <a:pPr lvl="0"/>
            <a:r>
              <a:rPr lang="es-AR" dirty="0"/>
              <a:t>Un proceso debe estar en memoria para ser ejecutado. Sin embargo, los procesos pueden ser intercambiados temporalmente, sacándolos de la memoria y almacenándolos en un almacén de respaldo (disco) y volviéndolos a llevar luego a memoria para continuar su ejecución.</a:t>
            </a:r>
          </a:p>
          <a:p>
            <a:endParaRPr lang="es-A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44624"/>
            <a:ext cx="8229600" cy="1143000"/>
          </a:xfrm>
        </p:spPr>
        <p:txBody>
          <a:bodyPr/>
          <a:lstStyle/>
          <a:p>
            <a:r>
              <a:rPr lang="es-AR" b="1" dirty="0"/>
              <a:t>Asignación de Memoria</a:t>
            </a:r>
          </a:p>
        </p:txBody>
      </p:sp>
      <p:sp>
        <p:nvSpPr>
          <p:cNvPr id="3" name="Marcador de contenido 2"/>
          <p:cNvSpPr>
            <a:spLocks noGrp="1"/>
          </p:cNvSpPr>
          <p:nvPr>
            <p:ph idx="1"/>
          </p:nvPr>
        </p:nvSpPr>
        <p:spPr>
          <a:xfrm>
            <a:off x="179512" y="2132856"/>
            <a:ext cx="2160240" cy="648072"/>
          </a:xfrm>
        </p:spPr>
        <p:txBody>
          <a:bodyPr/>
          <a:lstStyle/>
          <a:p>
            <a:r>
              <a:rPr lang="es-AR" b="1" dirty="0"/>
              <a:t>Continua</a:t>
            </a:r>
          </a:p>
        </p:txBody>
      </p:sp>
      <p:sp>
        <p:nvSpPr>
          <p:cNvPr id="4" name="Marcador de contenido 2"/>
          <p:cNvSpPr txBox="1">
            <a:spLocks/>
          </p:cNvSpPr>
          <p:nvPr/>
        </p:nvSpPr>
        <p:spPr>
          <a:xfrm>
            <a:off x="2843808" y="1628800"/>
            <a:ext cx="2952328" cy="648072"/>
          </a:xfrm>
          <a:prstGeom prst="rect">
            <a:avLst/>
          </a:prstGeom>
        </p:spPr>
        <p:txBody>
          <a:bodyPr vert="horz" lIns="91440" tIns="45720" rIns="91440" bIns="45720" rtlCol="0">
            <a:normAutofit fontScale="850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AR" b="1" dirty="0"/>
              <a:t>Particiones Fijas</a:t>
            </a:r>
          </a:p>
        </p:txBody>
      </p:sp>
      <p:sp>
        <p:nvSpPr>
          <p:cNvPr id="5" name="Marcador de contenido 2"/>
          <p:cNvSpPr txBox="1">
            <a:spLocks/>
          </p:cNvSpPr>
          <p:nvPr/>
        </p:nvSpPr>
        <p:spPr>
          <a:xfrm>
            <a:off x="2843808" y="3140968"/>
            <a:ext cx="3456384" cy="648072"/>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AR" b="1" dirty="0"/>
              <a:t>Particiones Dinámicas</a:t>
            </a:r>
          </a:p>
        </p:txBody>
      </p:sp>
      <p:sp>
        <p:nvSpPr>
          <p:cNvPr id="6" name="Marcador de contenido 2"/>
          <p:cNvSpPr txBox="1">
            <a:spLocks/>
          </p:cNvSpPr>
          <p:nvPr/>
        </p:nvSpPr>
        <p:spPr>
          <a:xfrm>
            <a:off x="136137" y="4797152"/>
            <a:ext cx="2610528" cy="948910"/>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AR" b="1" dirty="0"/>
              <a:t>No Continua</a:t>
            </a:r>
          </a:p>
        </p:txBody>
      </p:sp>
      <p:sp>
        <p:nvSpPr>
          <p:cNvPr id="7" name="Marcador de contenido 2"/>
          <p:cNvSpPr txBox="1">
            <a:spLocks/>
          </p:cNvSpPr>
          <p:nvPr/>
        </p:nvSpPr>
        <p:spPr>
          <a:xfrm>
            <a:off x="5950980" y="1268220"/>
            <a:ext cx="2952328" cy="648072"/>
          </a:xfrm>
          <a:prstGeom prst="rect">
            <a:avLst/>
          </a:prstGeom>
        </p:spPr>
        <p:txBody>
          <a:bodyPr vert="horz" lIns="91440" tIns="45720" rIns="91440" bIns="45720" rtlCol="0">
            <a:normAutofit fontScale="850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AR" b="1" dirty="0"/>
              <a:t>Mismo Tamaño</a:t>
            </a:r>
          </a:p>
        </p:txBody>
      </p:sp>
      <p:sp>
        <p:nvSpPr>
          <p:cNvPr id="8" name="Marcador de contenido 2"/>
          <p:cNvSpPr txBox="1">
            <a:spLocks/>
          </p:cNvSpPr>
          <p:nvPr/>
        </p:nvSpPr>
        <p:spPr>
          <a:xfrm>
            <a:off x="5940152" y="2042576"/>
            <a:ext cx="2952328" cy="648072"/>
          </a:xfrm>
          <a:prstGeom prst="rect">
            <a:avLst/>
          </a:prstGeom>
        </p:spPr>
        <p:txBody>
          <a:bodyPr vert="horz" lIns="91440" tIns="45720" rIns="91440" bIns="45720" rtlCol="0">
            <a:normAutofit fontScale="850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AR" b="1" dirty="0"/>
              <a:t>Distinto Tamaño</a:t>
            </a:r>
          </a:p>
        </p:txBody>
      </p:sp>
      <p:cxnSp>
        <p:nvCxnSpPr>
          <p:cNvPr id="11" name="Conector recto de flecha 10"/>
          <p:cNvCxnSpPr/>
          <p:nvPr/>
        </p:nvCxnSpPr>
        <p:spPr>
          <a:xfrm flipV="1">
            <a:off x="2360316" y="1943962"/>
            <a:ext cx="555500" cy="461466"/>
          </a:xfrm>
          <a:prstGeom prst="straightConnector1">
            <a:avLst/>
          </a:prstGeom>
          <a:ln w="34925">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14" name="Conector recto de flecha 13"/>
          <p:cNvCxnSpPr/>
          <p:nvPr/>
        </p:nvCxnSpPr>
        <p:spPr>
          <a:xfrm>
            <a:off x="2360316" y="2626212"/>
            <a:ext cx="555500" cy="535554"/>
          </a:xfrm>
          <a:prstGeom prst="straightConnector1">
            <a:avLst/>
          </a:prstGeom>
          <a:ln w="34925">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21" name="Conector recto de flecha 20"/>
          <p:cNvCxnSpPr/>
          <p:nvPr/>
        </p:nvCxnSpPr>
        <p:spPr>
          <a:xfrm>
            <a:off x="5642440" y="1901787"/>
            <a:ext cx="369720" cy="351092"/>
          </a:xfrm>
          <a:prstGeom prst="straightConnector1">
            <a:avLst/>
          </a:prstGeom>
          <a:ln w="34925">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24" name="Conector recto de flecha 23"/>
          <p:cNvCxnSpPr/>
          <p:nvPr/>
        </p:nvCxnSpPr>
        <p:spPr>
          <a:xfrm flipV="1">
            <a:off x="5624438" y="1493495"/>
            <a:ext cx="387722" cy="354523"/>
          </a:xfrm>
          <a:prstGeom prst="straightConnector1">
            <a:avLst/>
          </a:prstGeom>
          <a:ln w="34925">
            <a:solidFill>
              <a:schemeClr val="accent1"/>
            </a:solidFill>
            <a:tailEnd type="triangle"/>
          </a:ln>
        </p:spPr>
        <p:style>
          <a:lnRef idx="1">
            <a:schemeClr val="dk1"/>
          </a:lnRef>
          <a:fillRef idx="0">
            <a:schemeClr val="dk1"/>
          </a:fillRef>
          <a:effectRef idx="0">
            <a:schemeClr val="dk1"/>
          </a:effectRef>
          <a:fontRef idx="minor">
            <a:schemeClr val="tx1"/>
          </a:fontRef>
        </p:style>
      </p:cxnSp>
      <p:sp>
        <p:nvSpPr>
          <p:cNvPr id="27" name="Marcador de contenido 2"/>
          <p:cNvSpPr txBox="1">
            <a:spLocks/>
          </p:cNvSpPr>
          <p:nvPr/>
        </p:nvSpPr>
        <p:spPr>
          <a:xfrm>
            <a:off x="3229242" y="3977624"/>
            <a:ext cx="2710910" cy="5469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AR" b="1" dirty="0"/>
              <a:t>Paginación</a:t>
            </a:r>
          </a:p>
        </p:txBody>
      </p:sp>
      <p:sp>
        <p:nvSpPr>
          <p:cNvPr id="28" name="Marcador de contenido 2"/>
          <p:cNvSpPr txBox="1">
            <a:spLocks/>
          </p:cNvSpPr>
          <p:nvPr/>
        </p:nvSpPr>
        <p:spPr>
          <a:xfrm>
            <a:off x="3203848" y="4871305"/>
            <a:ext cx="3096344" cy="5469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AR" b="1" dirty="0"/>
              <a:t>Segmentación</a:t>
            </a:r>
          </a:p>
        </p:txBody>
      </p:sp>
      <p:sp>
        <p:nvSpPr>
          <p:cNvPr id="29" name="Marcador de contenido 2"/>
          <p:cNvSpPr txBox="1">
            <a:spLocks/>
          </p:cNvSpPr>
          <p:nvPr/>
        </p:nvSpPr>
        <p:spPr>
          <a:xfrm>
            <a:off x="3242664" y="5691739"/>
            <a:ext cx="5505800" cy="54695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AR" b="1" dirty="0"/>
              <a:t>Paginación + Segmentación</a:t>
            </a:r>
          </a:p>
        </p:txBody>
      </p:sp>
      <p:cxnSp>
        <p:nvCxnSpPr>
          <p:cNvPr id="30" name="Conector recto de flecha 29"/>
          <p:cNvCxnSpPr/>
          <p:nvPr/>
        </p:nvCxnSpPr>
        <p:spPr>
          <a:xfrm>
            <a:off x="2638066" y="5144783"/>
            <a:ext cx="637790" cy="0"/>
          </a:xfrm>
          <a:prstGeom prst="straightConnector1">
            <a:avLst/>
          </a:prstGeom>
          <a:ln w="34925">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37" name="Conector recto de flecha 36"/>
          <p:cNvCxnSpPr/>
          <p:nvPr/>
        </p:nvCxnSpPr>
        <p:spPr>
          <a:xfrm flipV="1">
            <a:off x="2638066" y="4365104"/>
            <a:ext cx="591176" cy="648072"/>
          </a:xfrm>
          <a:prstGeom prst="straightConnector1">
            <a:avLst/>
          </a:prstGeom>
          <a:ln w="34925">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39" name="Conector recto de flecha 38"/>
          <p:cNvCxnSpPr>
            <a:endCxn id="29" idx="1"/>
          </p:cNvCxnSpPr>
          <p:nvPr/>
        </p:nvCxnSpPr>
        <p:spPr>
          <a:xfrm>
            <a:off x="2638066" y="5359901"/>
            <a:ext cx="604598" cy="605316"/>
          </a:xfrm>
          <a:prstGeom prst="straightConnector1">
            <a:avLst/>
          </a:prstGeom>
          <a:ln w="34925">
            <a:solidFill>
              <a:schemeClr val="accent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809380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Asignación de Memoria Continua</a:t>
            </a:r>
            <a:endParaRPr lang="es-AR" dirty="0"/>
          </a:p>
        </p:txBody>
      </p:sp>
      <p:sp>
        <p:nvSpPr>
          <p:cNvPr id="3" name="2 Marcador de contenido"/>
          <p:cNvSpPr>
            <a:spLocks noGrp="1"/>
          </p:cNvSpPr>
          <p:nvPr>
            <p:ph idx="1"/>
          </p:nvPr>
        </p:nvSpPr>
        <p:spPr/>
        <p:txBody>
          <a:bodyPr/>
          <a:lstStyle/>
          <a:p>
            <a:pPr marL="342900" lvl="1" indent="-342900">
              <a:buSzPts val="2400"/>
              <a:buFont typeface="Arial" pitchFamily="34" charset="0"/>
              <a:buChar char="•"/>
            </a:pPr>
            <a:r>
              <a:rPr lang="es-AR" sz="3200" dirty="0"/>
              <a:t>La memoria está usualmente esquematizada en dos particiones: una para el sistema operativo y otra para los procesos de usuario. </a:t>
            </a:r>
          </a:p>
          <a:p>
            <a:pPr marL="342900" lvl="1" indent="-342900">
              <a:buFont typeface="Arial" pitchFamily="34" charset="0"/>
              <a:buChar char="•"/>
            </a:pPr>
            <a:r>
              <a:rPr lang="es-AR" sz="3200" dirty="0"/>
              <a:t>En este esquema de asignación contigua de memoria, cada proceso está contenido en una única sección contigua de memoria.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08520" y="260648"/>
            <a:ext cx="8748464" cy="1143000"/>
          </a:xfrm>
        </p:spPr>
        <p:txBody>
          <a:bodyPr>
            <a:normAutofit fontScale="90000"/>
          </a:bodyPr>
          <a:lstStyle/>
          <a:p>
            <a:pPr lvl="0"/>
            <a:r>
              <a:rPr lang="es-AR" b="1" dirty="0"/>
              <a:t>Asignación de memoria </a:t>
            </a:r>
            <a:br>
              <a:rPr lang="es-AR" b="1" dirty="0"/>
            </a:br>
            <a:r>
              <a:rPr lang="es-AR" b="1" dirty="0"/>
              <a:t>con Particiones Fijas</a:t>
            </a:r>
            <a:endParaRPr lang="es-AR" dirty="0"/>
          </a:p>
        </p:txBody>
      </p:sp>
      <p:sp>
        <p:nvSpPr>
          <p:cNvPr id="3" name="2 Marcador de contenido"/>
          <p:cNvSpPr>
            <a:spLocks noGrp="1"/>
          </p:cNvSpPr>
          <p:nvPr>
            <p:ph idx="1"/>
          </p:nvPr>
        </p:nvSpPr>
        <p:spPr/>
        <p:txBody>
          <a:bodyPr>
            <a:normAutofit fontScale="92500" lnSpcReduction="10000"/>
          </a:bodyPr>
          <a:lstStyle/>
          <a:p>
            <a:r>
              <a:rPr lang="es-AR" dirty="0"/>
              <a:t>Uno de los métodos más simples para asignar memoria consiste en dividirla en </a:t>
            </a:r>
            <a:r>
              <a:rPr lang="es-AR" b="1" dirty="0"/>
              <a:t>particiones de tamaño fijo</a:t>
            </a:r>
            <a:r>
              <a:rPr lang="es-AR" dirty="0"/>
              <a:t>, donde en cada una entra un proceso. El sistema operativo </a:t>
            </a:r>
            <a:r>
              <a:rPr lang="es-AR" b="1" dirty="0"/>
              <a:t>mantiene una tabla </a:t>
            </a:r>
            <a:r>
              <a:rPr lang="es-AR" dirty="0"/>
              <a:t>que indica qué partes de la memoria están disponibles y cuáles están ocupadas. Inicialmente, toda la memoria está disponible para los procesos de usuario y se considera como un único bloque de gran tamaño de memoria disponible, al que se denomina </a:t>
            </a:r>
            <a:r>
              <a:rPr lang="es-AR" b="1" dirty="0"/>
              <a:t>agujero</a:t>
            </a:r>
            <a:r>
              <a:rPr lang="es-AR" dirty="0"/>
              <a:t>.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AR" b="1" dirty="0"/>
              <a:t>Asignación de memoria </a:t>
            </a:r>
            <a:br>
              <a:rPr lang="es-AR" b="1" dirty="0"/>
            </a:br>
            <a:r>
              <a:rPr lang="es-AR" b="1" dirty="0"/>
              <a:t>con Particiones Fijas</a:t>
            </a:r>
            <a:endParaRPr lang="es-AR" dirty="0"/>
          </a:p>
        </p:txBody>
      </p:sp>
      <p:sp>
        <p:nvSpPr>
          <p:cNvPr id="3" name="2 Marcador de contenido"/>
          <p:cNvSpPr>
            <a:spLocks noGrp="1"/>
          </p:cNvSpPr>
          <p:nvPr>
            <p:ph idx="1"/>
          </p:nvPr>
        </p:nvSpPr>
        <p:spPr>
          <a:xfrm>
            <a:off x="472852" y="1988840"/>
            <a:ext cx="8229600" cy="2088232"/>
          </a:xfrm>
        </p:spPr>
        <p:txBody>
          <a:bodyPr>
            <a:normAutofit fontScale="77500" lnSpcReduction="20000"/>
          </a:bodyPr>
          <a:lstStyle/>
          <a:p>
            <a:r>
              <a:rPr lang="es-AR" dirty="0"/>
              <a:t>Consiste en dividir la memoria libre en varias parte de igual tamaño o de diferentes tamaños.</a:t>
            </a:r>
          </a:p>
          <a:p>
            <a:r>
              <a:rPr lang="es-AR" dirty="0"/>
              <a:t>Cualquier programa sin importar lo pequeño que sea ocupara una partición completa.</a:t>
            </a:r>
          </a:p>
          <a:p>
            <a:r>
              <a:rPr lang="es-AR" b="1" dirty="0">
                <a:solidFill>
                  <a:schemeClr val="accent1"/>
                </a:solidFill>
              </a:rPr>
              <a:t>Sistemas MFT (</a:t>
            </a:r>
            <a:r>
              <a:rPr lang="es-AR" b="1" dirty="0" err="1">
                <a:solidFill>
                  <a:schemeClr val="accent1"/>
                </a:solidFill>
              </a:rPr>
              <a:t>Multi</a:t>
            </a:r>
            <a:r>
              <a:rPr lang="es-AR" b="1" dirty="0">
                <a:solidFill>
                  <a:schemeClr val="accent1"/>
                </a:solidFill>
              </a:rPr>
              <a:t> </a:t>
            </a:r>
            <a:r>
              <a:rPr lang="es-AR" b="1" dirty="0" err="1">
                <a:solidFill>
                  <a:schemeClr val="accent1"/>
                </a:solidFill>
              </a:rPr>
              <a:t>Fix</a:t>
            </a:r>
            <a:r>
              <a:rPr lang="es-AR" b="1" dirty="0">
                <a:solidFill>
                  <a:schemeClr val="accent1"/>
                </a:solidFill>
              </a:rPr>
              <a:t> </a:t>
            </a:r>
            <a:r>
              <a:rPr lang="es-AR" b="1" dirty="0" err="1">
                <a:solidFill>
                  <a:schemeClr val="accent1"/>
                </a:solidFill>
              </a:rPr>
              <a:t>Task</a:t>
            </a:r>
            <a:r>
              <a:rPr lang="es-AR" b="1" dirty="0">
                <a:solidFill>
                  <a:schemeClr val="accent1"/>
                </a:solidFill>
              </a:rPr>
              <a:t>, Sistemas de Cantidad Fija de Tareas) ej. IBM S360 (año 1965)</a:t>
            </a:r>
          </a:p>
          <a:p>
            <a:endParaRPr lang="es-AR" dirty="0"/>
          </a:p>
          <a:p>
            <a:endParaRPr lang="es-A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67544" y="188640"/>
            <a:ext cx="8229600" cy="1143000"/>
          </a:xfrm>
        </p:spPr>
        <p:txBody>
          <a:bodyPr>
            <a:normAutofit fontScale="90000"/>
          </a:bodyPr>
          <a:lstStyle/>
          <a:p>
            <a:r>
              <a:rPr lang="es-AR" b="1" dirty="0"/>
              <a:t>Asignación de memoria </a:t>
            </a:r>
            <a:br>
              <a:rPr lang="es-AR" b="1" dirty="0"/>
            </a:br>
            <a:r>
              <a:rPr lang="es-AR" b="1" dirty="0"/>
              <a:t>con Particiones Fijas</a:t>
            </a:r>
            <a:endParaRPr lang="es-AR" dirty="0"/>
          </a:p>
        </p:txBody>
      </p:sp>
      <p:grpSp>
        <p:nvGrpSpPr>
          <p:cNvPr id="14" name="13 Grupo"/>
          <p:cNvGrpSpPr/>
          <p:nvPr/>
        </p:nvGrpSpPr>
        <p:grpSpPr>
          <a:xfrm>
            <a:off x="1547664" y="2060848"/>
            <a:ext cx="1152128" cy="4032448"/>
            <a:chOff x="4211960" y="1700808"/>
            <a:chExt cx="1152128" cy="4032448"/>
          </a:xfrm>
        </p:grpSpPr>
        <p:sp>
          <p:nvSpPr>
            <p:cNvPr id="4" name="3 Rectángulo"/>
            <p:cNvSpPr/>
            <p:nvPr/>
          </p:nvSpPr>
          <p:spPr>
            <a:xfrm>
              <a:off x="4211960" y="1700808"/>
              <a:ext cx="1152128" cy="50405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S.O. 8M</a:t>
              </a:r>
            </a:p>
          </p:txBody>
        </p:sp>
        <p:sp>
          <p:nvSpPr>
            <p:cNvPr id="6" name="5 Rectángulo"/>
            <p:cNvSpPr/>
            <p:nvPr/>
          </p:nvSpPr>
          <p:spPr>
            <a:xfrm>
              <a:off x="4211960" y="2204864"/>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7" name="6 Rectángulo"/>
            <p:cNvSpPr/>
            <p:nvPr/>
          </p:nvSpPr>
          <p:spPr>
            <a:xfrm>
              <a:off x="4211960" y="2708920"/>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8" name="7 Rectángulo"/>
            <p:cNvSpPr/>
            <p:nvPr/>
          </p:nvSpPr>
          <p:spPr>
            <a:xfrm>
              <a:off x="4211960" y="4725144"/>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9" name="8 Rectángulo"/>
            <p:cNvSpPr/>
            <p:nvPr/>
          </p:nvSpPr>
          <p:spPr>
            <a:xfrm>
              <a:off x="4211960" y="3717032"/>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10" name="9 Rectángulo"/>
            <p:cNvSpPr/>
            <p:nvPr/>
          </p:nvSpPr>
          <p:spPr>
            <a:xfrm>
              <a:off x="4211960" y="3212976"/>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11" name="10 Rectángulo"/>
            <p:cNvSpPr/>
            <p:nvPr/>
          </p:nvSpPr>
          <p:spPr>
            <a:xfrm>
              <a:off x="4211960" y="4221088"/>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12" name="11 Rectángulo"/>
            <p:cNvSpPr/>
            <p:nvPr/>
          </p:nvSpPr>
          <p:spPr>
            <a:xfrm>
              <a:off x="4211960" y="5229200"/>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grpSp>
      <p:sp>
        <p:nvSpPr>
          <p:cNvPr id="13" name="2 Marcador de contenido"/>
          <p:cNvSpPr>
            <a:spLocks noGrp="1"/>
          </p:cNvSpPr>
          <p:nvPr>
            <p:ph idx="1"/>
          </p:nvPr>
        </p:nvSpPr>
        <p:spPr>
          <a:xfrm>
            <a:off x="673224" y="1456185"/>
            <a:ext cx="3466728" cy="604663"/>
          </a:xfrm>
        </p:spPr>
        <p:txBody>
          <a:bodyPr>
            <a:normAutofit/>
          </a:bodyPr>
          <a:lstStyle/>
          <a:p>
            <a:r>
              <a:rPr lang="es-AR" dirty="0"/>
              <a:t>Mismo Tamaño</a:t>
            </a:r>
          </a:p>
        </p:txBody>
      </p:sp>
      <p:grpSp>
        <p:nvGrpSpPr>
          <p:cNvPr id="27" name="26 Grupo"/>
          <p:cNvGrpSpPr/>
          <p:nvPr/>
        </p:nvGrpSpPr>
        <p:grpSpPr>
          <a:xfrm>
            <a:off x="5580112" y="2060848"/>
            <a:ext cx="1152128" cy="4032448"/>
            <a:chOff x="6012160" y="1700808"/>
            <a:chExt cx="1152128" cy="4032448"/>
          </a:xfrm>
        </p:grpSpPr>
        <p:grpSp>
          <p:nvGrpSpPr>
            <p:cNvPr id="15" name="14 Grupo"/>
            <p:cNvGrpSpPr/>
            <p:nvPr/>
          </p:nvGrpSpPr>
          <p:grpSpPr>
            <a:xfrm>
              <a:off x="6012160" y="1700808"/>
              <a:ext cx="1152128" cy="4032448"/>
              <a:chOff x="4211960" y="1700808"/>
              <a:chExt cx="1152128" cy="4032448"/>
            </a:xfrm>
          </p:grpSpPr>
          <p:sp>
            <p:nvSpPr>
              <p:cNvPr id="16" name="15 Rectángulo"/>
              <p:cNvSpPr/>
              <p:nvPr/>
            </p:nvSpPr>
            <p:spPr>
              <a:xfrm>
                <a:off x="4211960" y="1700808"/>
                <a:ext cx="1152128" cy="50405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S.O. 8M</a:t>
                </a:r>
              </a:p>
            </p:txBody>
          </p:sp>
          <p:sp>
            <p:nvSpPr>
              <p:cNvPr id="17" name="16 Rectángulo"/>
              <p:cNvSpPr/>
              <p:nvPr/>
            </p:nvSpPr>
            <p:spPr>
              <a:xfrm>
                <a:off x="4211960" y="2204864"/>
                <a:ext cx="1152128"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2M</a:t>
                </a:r>
              </a:p>
            </p:txBody>
          </p:sp>
          <p:sp>
            <p:nvSpPr>
              <p:cNvPr id="18" name="17 Rectángulo"/>
              <p:cNvSpPr/>
              <p:nvPr/>
            </p:nvSpPr>
            <p:spPr>
              <a:xfrm>
                <a:off x="4211960" y="3068960"/>
                <a:ext cx="1152128"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6M</a:t>
                </a:r>
              </a:p>
            </p:txBody>
          </p:sp>
          <p:sp>
            <p:nvSpPr>
              <p:cNvPr id="21" name="20 Rectángulo"/>
              <p:cNvSpPr/>
              <p:nvPr/>
            </p:nvSpPr>
            <p:spPr>
              <a:xfrm>
                <a:off x="4211960" y="3429000"/>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22" name="21 Rectángulo"/>
              <p:cNvSpPr/>
              <p:nvPr/>
            </p:nvSpPr>
            <p:spPr>
              <a:xfrm>
                <a:off x="4211960" y="3933056"/>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12M</a:t>
                </a:r>
              </a:p>
            </p:txBody>
          </p:sp>
          <p:sp>
            <p:nvSpPr>
              <p:cNvPr id="23" name="22 Rectángulo"/>
              <p:cNvSpPr/>
              <p:nvPr/>
            </p:nvSpPr>
            <p:spPr>
              <a:xfrm>
                <a:off x="4211960" y="4725144"/>
                <a:ext cx="1152128" cy="10081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16M</a:t>
                </a:r>
              </a:p>
            </p:txBody>
          </p:sp>
        </p:grpSp>
        <p:sp>
          <p:nvSpPr>
            <p:cNvPr id="24" name="23 Rectángulo"/>
            <p:cNvSpPr/>
            <p:nvPr/>
          </p:nvSpPr>
          <p:spPr>
            <a:xfrm>
              <a:off x="6012160" y="2420888"/>
              <a:ext cx="1152128" cy="288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4M</a:t>
              </a:r>
            </a:p>
          </p:txBody>
        </p:sp>
        <p:sp>
          <p:nvSpPr>
            <p:cNvPr id="25" name="24 Rectángulo"/>
            <p:cNvSpPr/>
            <p:nvPr/>
          </p:nvSpPr>
          <p:spPr>
            <a:xfrm>
              <a:off x="6012160" y="2708920"/>
              <a:ext cx="1152128"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6M</a:t>
              </a:r>
            </a:p>
          </p:txBody>
        </p:sp>
      </p:grpSp>
      <p:sp>
        <p:nvSpPr>
          <p:cNvPr id="26" name="2 Marcador de contenido"/>
          <p:cNvSpPr txBox="1">
            <a:spLocks/>
          </p:cNvSpPr>
          <p:nvPr/>
        </p:nvSpPr>
        <p:spPr>
          <a:xfrm>
            <a:off x="4355976" y="1484784"/>
            <a:ext cx="3888432" cy="576064"/>
          </a:xfrm>
          <a:prstGeom prst="rect">
            <a:avLst/>
          </a:prstGeom>
        </p:spPr>
        <p:txBody>
          <a:bodyPr vert="horz" lIns="91440" tIns="45720" rIns="91440" bIns="45720" rtlCol="0">
            <a:normAutofit lnSpcReduction="10000"/>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s-AR" sz="3200" b="0" i="0" u="none" strike="noStrike" kern="1200" cap="none" spc="0" normalizeH="0" baseline="0" noProof="0" dirty="0">
                <a:ln>
                  <a:noFill/>
                </a:ln>
                <a:solidFill>
                  <a:schemeClr val="tx1"/>
                </a:solidFill>
                <a:effectLst/>
                <a:uLnTx/>
                <a:uFillTx/>
                <a:latin typeface="+mn-lt"/>
                <a:ea typeface="+mn-ea"/>
                <a:cs typeface="+mn-cs"/>
              </a:rPr>
              <a:t>Distinto Tamaño</a:t>
            </a:r>
          </a:p>
        </p:txBody>
      </p:sp>
      <p:sp>
        <p:nvSpPr>
          <p:cNvPr id="28" name="2 Marcador de contenido"/>
          <p:cNvSpPr txBox="1">
            <a:spLocks/>
          </p:cNvSpPr>
          <p:nvPr/>
        </p:nvSpPr>
        <p:spPr>
          <a:xfrm>
            <a:off x="4427984" y="6137920"/>
            <a:ext cx="3466728" cy="720080"/>
          </a:xfrm>
          <a:prstGeom prst="rect">
            <a:avLst/>
          </a:prstGeom>
        </p:spPr>
        <p:txBody>
          <a:bodyPr vert="horz" lIns="91440" tIns="45720" rIns="91440" bIns="45720" rtlCol="0">
            <a:normAutofit fontScale="47500" lnSpcReduction="20000"/>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s-AR" sz="3200" b="0" i="0" u="none" strike="noStrike" kern="1200" cap="none" spc="0" normalizeH="0" baseline="0" noProof="0" dirty="0">
                <a:ln>
                  <a:noFill/>
                </a:ln>
                <a:solidFill>
                  <a:schemeClr val="tx1"/>
                </a:solidFill>
                <a:effectLst/>
                <a:uLnTx/>
                <a:uFillTx/>
                <a:latin typeface="+mn-lt"/>
                <a:ea typeface="+mn-ea"/>
                <a:cs typeface="+mn-cs"/>
              </a:rPr>
              <a:t>Estamos</a:t>
            </a:r>
            <a:r>
              <a:rPr kumimoji="0" lang="es-AR" sz="3200" b="0" i="0" u="none" strike="noStrike" kern="1200" cap="none" spc="0" normalizeH="0" noProof="0" dirty="0">
                <a:ln>
                  <a:noFill/>
                </a:ln>
                <a:solidFill>
                  <a:schemeClr val="tx1"/>
                </a:solidFill>
                <a:effectLst/>
                <a:uLnTx/>
                <a:uFillTx/>
                <a:latin typeface="+mn-lt"/>
                <a:ea typeface="+mn-ea"/>
                <a:cs typeface="+mn-cs"/>
              </a:rPr>
              <a:t> suponiendo que sabemos la cantidad de memoria máxima que necesita un proceso</a:t>
            </a:r>
            <a:endParaRPr kumimoji="0" lang="es-AR" sz="3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AR" b="1" dirty="0"/>
              <a:t>Asignación dinámica de espacio de almacenamiento</a:t>
            </a:r>
            <a:endParaRPr lang="es-AR" dirty="0"/>
          </a:p>
        </p:txBody>
      </p:sp>
      <p:sp>
        <p:nvSpPr>
          <p:cNvPr id="3" name="2 Marcador de contenido"/>
          <p:cNvSpPr>
            <a:spLocks noGrp="1"/>
          </p:cNvSpPr>
          <p:nvPr>
            <p:ph idx="1"/>
          </p:nvPr>
        </p:nvSpPr>
        <p:spPr>
          <a:xfrm>
            <a:off x="452388" y="1916832"/>
            <a:ext cx="8229600" cy="3744416"/>
          </a:xfrm>
        </p:spPr>
        <p:txBody>
          <a:bodyPr>
            <a:normAutofit fontScale="92500" lnSpcReduction="10000"/>
          </a:bodyPr>
          <a:lstStyle/>
          <a:p>
            <a:r>
              <a:rPr lang="es-AR" dirty="0"/>
              <a:t>Se ocupa de cómo satisfacer una solicitud de procesos de tamaño “</a:t>
            </a:r>
            <a:r>
              <a:rPr lang="es-AR" i="1" dirty="0"/>
              <a:t>n”</a:t>
            </a:r>
            <a:r>
              <a:rPr lang="es-AR" dirty="0"/>
              <a:t> a partir de una lista de agujeros libres.</a:t>
            </a:r>
          </a:p>
          <a:p>
            <a:r>
              <a:rPr lang="es-AR" dirty="0"/>
              <a:t>Si no hay espacios/agujeros disponibles para satisfacer la necesidad de memoria de un proceso (este quedara en espera)</a:t>
            </a:r>
          </a:p>
          <a:p>
            <a:r>
              <a:rPr lang="es-AR" dirty="0"/>
              <a:t>Mientras se verificara si hay algún otro proceso que pueda albergarse en memoria.</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AR" b="1" dirty="0"/>
              <a:t>Asignación dinámica de espacio de almacenamiento</a:t>
            </a:r>
            <a:endParaRPr lang="es-AR" dirty="0"/>
          </a:p>
        </p:txBody>
      </p:sp>
      <p:sp>
        <p:nvSpPr>
          <p:cNvPr id="3" name="2 Marcador de contenido"/>
          <p:cNvSpPr>
            <a:spLocks noGrp="1"/>
          </p:cNvSpPr>
          <p:nvPr>
            <p:ph idx="1"/>
          </p:nvPr>
        </p:nvSpPr>
        <p:spPr/>
        <p:txBody>
          <a:bodyPr>
            <a:normAutofit fontScale="92500"/>
          </a:bodyPr>
          <a:lstStyle/>
          <a:p>
            <a:r>
              <a:rPr lang="es-AR" dirty="0"/>
              <a:t>Si un proceso libera un bloque de memoria, y este último es adyacente a otro bloque de memoria libre, ambas particiones se unen formando una sola. </a:t>
            </a:r>
          </a:p>
          <a:p>
            <a:r>
              <a:rPr lang="es-AR" dirty="0"/>
              <a:t>En este punto, el sistema debe tener que comprobar si hay procesos esperando a que se les asigne memoria y si esta nueva memoria liberada y recombinada permite satisfacer las demandas de algunos de los procesos en espera.</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67544" y="614608"/>
            <a:ext cx="8229600" cy="510136"/>
          </a:xfrm>
        </p:spPr>
        <p:txBody>
          <a:bodyPr>
            <a:normAutofit fontScale="90000"/>
          </a:bodyPr>
          <a:lstStyle/>
          <a:p>
            <a:r>
              <a:rPr lang="es-AR" b="1" dirty="0"/>
              <a:t>Asignación dinámica de memoria </a:t>
            </a:r>
            <a:br>
              <a:rPr lang="es-AR" b="1" dirty="0"/>
            </a:br>
            <a:endParaRPr lang="es-AR" dirty="0"/>
          </a:p>
        </p:txBody>
      </p:sp>
      <p:grpSp>
        <p:nvGrpSpPr>
          <p:cNvPr id="5" name="Grupo 4"/>
          <p:cNvGrpSpPr/>
          <p:nvPr/>
        </p:nvGrpSpPr>
        <p:grpSpPr>
          <a:xfrm>
            <a:off x="1259632" y="1269976"/>
            <a:ext cx="1152128" cy="4464496"/>
            <a:chOff x="1547664" y="2060848"/>
            <a:chExt cx="1152128" cy="4464496"/>
          </a:xfrm>
        </p:grpSpPr>
        <p:sp>
          <p:nvSpPr>
            <p:cNvPr id="4" name="3 Rectángulo"/>
            <p:cNvSpPr/>
            <p:nvPr/>
          </p:nvSpPr>
          <p:spPr>
            <a:xfrm>
              <a:off x="1547664" y="2060848"/>
              <a:ext cx="1152128" cy="5040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AR" dirty="0"/>
                <a:t>S.O. 1M</a:t>
              </a:r>
            </a:p>
          </p:txBody>
        </p:sp>
        <p:sp>
          <p:nvSpPr>
            <p:cNvPr id="8" name="7 Rectángulo"/>
            <p:cNvSpPr/>
            <p:nvPr/>
          </p:nvSpPr>
          <p:spPr>
            <a:xfrm>
              <a:off x="1547664" y="2580762"/>
              <a:ext cx="1152128" cy="394458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8M</a:t>
              </a:r>
            </a:p>
          </p:txBody>
        </p:sp>
      </p:grpSp>
      <p:sp>
        <p:nvSpPr>
          <p:cNvPr id="26" name="2 Marcador de contenido"/>
          <p:cNvSpPr txBox="1">
            <a:spLocks/>
          </p:cNvSpPr>
          <p:nvPr/>
        </p:nvSpPr>
        <p:spPr>
          <a:xfrm>
            <a:off x="3150320" y="5944416"/>
            <a:ext cx="2163276" cy="796952"/>
          </a:xfrm>
          <a:prstGeom prst="rect">
            <a:avLst/>
          </a:prstGeom>
        </p:spPr>
        <p:txBody>
          <a:bodyPr vert="horz" lIns="91440" tIns="45720" rIns="91440" bIns="45720" rtlCol="0">
            <a:normAutofit fontScale="47500" lnSpcReduction="20000"/>
          </a:bodyPr>
          <a:lstStyle/>
          <a:p>
            <a:pPr marR="0" lvl="0" algn="l" defTabSz="914400" rtl="0" eaLnBrk="1" fontAlgn="auto" latinLnBrk="0" hangingPunct="1">
              <a:lnSpc>
                <a:spcPct val="100000"/>
              </a:lnSpc>
              <a:spcBef>
                <a:spcPct val="20000"/>
              </a:spcBef>
              <a:spcAft>
                <a:spcPts val="0"/>
              </a:spcAft>
              <a:buClrTx/>
              <a:buSzTx/>
              <a:tabLst/>
              <a:defRPr/>
            </a:pPr>
            <a:r>
              <a:rPr kumimoji="0" lang="es-AR" sz="3200" b="0" i="0" u="none" strike="noStrike" kern="1200" cap="none" spc="0" normalizeH="0" baseline="0" noProof="0" dirty="0">
                <a:ln>
                  <a:noFill/>
                </a:ln>
                <a:solidFill>
                  <a:schemeClr val="tx1"/>
                </a:solidFill>
                <a:effectLst/>
                <a:uLnTx/>
                <a:uFillTx/>
                <a:latin typeface="+mn-lt"/>
                <a:ea typeface="+mn-ea"/>
                <a:cs typeface="+mn-cs"/>
              </a:rPr>
              <a:t>Si termina un proceso de 1M,</a:t>
            </a:r>
            <a:r>
              <a:rPr kumimoji="0" lang="es-AR" sz="3200" b="0" i="0" u="none" strike="noStrike" kern="1200" cap="none" spc="0" normalizeH="0" noProof="0" dirty="0">
                <a:ln>
                  <a:noFill/>
                </a:ln>
                <a:solidFill>
                  <a:schemeClr val="tx1"/>
                </a:solidFill>
                <a:effectLst/>
                <a:uLnTx/>
                <a:uFillTx/>
                <a:latin typeface="+mn-lt"/>
                <a:ea typeface="+mn-ea"/>
                <a:cs typeface="+mn-cs"/>
              </a:rPr>
              <a:t> </a:t>
            </a:r>
            <a:r>
              <a:rPr kumimoji="0" lang="es-AR" sz="3200" b="0" i="0" u="none" strike="noStrike" kern="1200" cap="none" spc="0" normalizeH="0" baseline="0" noProof="0" dirty="0">
                <a:ln>
                  <a:noFill/>
                </a:ln>
                <a:solidFill>
                  <a:schemeClr val="tx1"/>
                </a:solidFill>
                <a:effectLst/>
                <a:uLnTx/>
                <a:uFillTx/>
                <a:latin typeface="+mn-lt"/>
                <a:ea typeface="+mn-ea"/>
                <a:cs typeface="+mn-cs"/>
              </a:rPr>
              <a:t>libera</a:t>
            </a:r>
            <a:r>
              <a:rPr kumimoji="0" lang="es-AR" sz="3200" b="0" i="0" u="none" strike="noStrike" kern="1200" cap="none" spc="0" normalizeH="0" noProof="0" dirty="0">
                <a:ln>
                  <a:noFill/>
                </a:ln>
                <a:solidFill>
                  <a:schemeClr val="tx1"/>
                </a:solidFill>
                <a:effectLst/>
                <a:uLnTx/>
                <a:uFillTx/>
                <a:latin typeface="+mn-lt"/>
                <a:ea typeface="+mn-ea"/>
                <a:cs typeface="+mn-cs"/>
              </a:rPr>
              <a:t> el espacio en memoria</a:t>
            </a:r>
          </a:p>
        </p:txBody>
      </p:sp>
      <p:grpSp>
        <p:nvGrpSpPr>
          <p:cNvPr id="19" name="Grupo 18"/>
          <p:cNvGrpSpPr/>
          <p:nvPr/>
        </p:nvGrpSpPr>
        <p:grpSpPr>
          <a:xfrm>
            <a:off x="3216980" y="1265568"/>
            <a:ext cx="1152128" cy="4464496"/>
            <a:chOff x="2339752" y="1628800"/>
            <a:chExt cx="1152128" cy="4464496"/>
          </a:xfrm>
        </p:grpSpPr>
        <p:sp>
          <p:nvSpPr>
            <p:cNvPr id="29" name="3 Rectángulo"/>
            <p:cNvSpPr/>
            <p:nvPr/>
          </p:nvSpPr>
          <p:spPr>
            <a:xfrm>
              <a:off x="2339752" y="1628800"/>
              <a:ext cx="1152128" cy="5040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AR" dirty="0"/>
                <a:t>S.O. 8M</a:t>
              </a:r>
            </a:p>
          </p:txBody>
        </p:sp>
        <p:sp>
          <p:nvSpPr>
            <p:cNvPr id="30" name="5 Rectángulo"/>
            <p:cNvSpPr/>
            <p:nvPr/>
          </p:nvSpPr>
          <p:spPr>
            <a:xfrm>
              <a:off x="2339752" y="2132856"/>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2M</a:t>
              </a:r>
            </a:p>
          </p:txBody>
        </p:sp>
        <p:sp>
          <p:nvSpPr>
            <p:cNvPr id="31" name="6 Rectángulo"/>
            <p:cNvSpPr/>
            <p:nvPr/>
          </p:nvSpPr>
          <p:spPr>
            <a:xfrm>
              <a:off x="2339752" y="2636912"/>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3M</a:t>
              </a:r>
            </a:p>
          </p:txBody>
        </p:sp>
        <p:sp>
          <p:nvSpPr>
            <p:cNvPr id="32" name="7 Rectángulo"/>
            <p:cNvSpPr/>
            <p:nvPr/>
          </p:nvSpPr>
          <p:spPr>
            <a:xfrm>
              <a:off x="2339752" y="5013176"/>
              <a:ext cx="1152128" cy="1080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33" name="8 Rectángulo"/>
            <p:cNvSpPr/>
            <p:nvPr/>
          </p:nvSpPr>
          <p:spPr>
            <a:xfrm>
              <a:off x="2339752" y="3429000"/>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4M</a:t>
              </a:r>
            </a:p>
          </p:txBody>
        </p:sp>
        <p:sp>
          <p:nvSpPr>
            <p:cNvPr id="34" name="9 Rectángulo"/>
            <p:cNvSpPr/>
            <p:nvPr/>
          </p:nvSpPr>
          <p:spPr>
            <a:xfrm>
              <a:off x="2339752" y="3135248"/>
              <a:ext cx="1152128" cy="288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LIBRE</a:t>
              </a:r>
            </a:p>
          </p:txBody>
        </p:sp>
        <p:sp>
          <p:nvSpPr>
            <p:cNvPr id="36" name="7 Rectángulo"/>
            <p:cNvSpPr/>
            <p:nvPr/>
          </p:nvSpPr>
          <p:spPr>
            <a:xfrm>
              <a:off x="2339752" y="3129528"/>
              <a:ext cx="1152128" cy="2730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1M</a:t>
              </a:r>
            </a:p>
          </p:txBody>
        </p:sp>
      </p:grpSp>
      <p:grpSp>
        <p:nvGrpSpPr>
          <p:cNvPr id="37" name="Grupo 36"/>
          <p:cNvGrpSpPr/>
          <p:nvPr/>
        </p:nvGrpSpPr>
        <p:grpSpPr>
          <a:xfrm>
            <a:off x="5294109" y="1192655"/>
            <a:ext cx="1171615" cy="4464496"/>
            <a:chOff x="2331437" y="1628800"/>
            <a:chExt cx="1171615" cy="4464496"/>
          </a:xfrm>
        </p:grpSpPr>
        <p:sp>
          <p:nvSpPr>
            <p:cNvPr id="38" name="3 Rectángulo"/>
            <p:cNvSpPr/>
            <p:nvPr/>
          </p:nvSpPr>
          <p:spPr>
            <a:xfrm>
              <a:off x="2339752" y="1628800"/>
              <a:ext cx="1152128" cy="5040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s-AR" dirty="0"/>
                <a:t>S.O. 8M</a:t>
              </a:r>
            </a:p>
          </p:txBody>
        </p:sp>
        <p:sp>
          <p:nvSpPr>
            <p:cNvPr id="41" name="7 Rectángulo"/>
            <p:cNvSpPr/>
            <p:nvPr/>
          </p:nvSpPr>
          <p:spPr>
            <a:xfrm>
              <a:off x="2339752" y="5013176"/>
              <a:ext cx="1152128" cy="1080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42" name="8 Rectángulo"/>
            <p:cNvSpPr/>
            <p:nvPr/>
          </p:nvSpPr>
          <p:spPr>
            <a:xfrm>
              <a:off x="2350924" y="2095180"/>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4M</a:t>
              </a:r>
            </a:p>
          </p:txBody>
        </p:sp>
        <p:sp>
          <p:nvSpPr>
            <p:cNvPr id="44" name="10 Rectángulo"/>
            <p:cNvSpPr/>
            <p:nvPr/>
          </p:nvSpPr>
          <p:spPr>
            <a:xfrm>
              <a:off x="2339752" y="4147020"/>
              <a:ext cx="1152128" cy="8661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8M</a:t>
              </a:r>
            </a:p>
          </p:txBody>
        </p:sp>
        <p:sp>
          <p:nvSpPr>
            <p:cNvPr id="45" name="7 Rectángulo"/>
            <p:cNvSpPr/>
            <p:nvPr/>
          </p:nvSpPr>
          <p:spPr>
            <a:xfrm>
              <a:off x="2331437" y="3098607"/>
              <a:ext cx="1152128" cy="28365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1M</a:t>
              </a:r>
            </a:p>
          </p:txBody>
        </p:sp>
      </p:grpSp>
      <p:sp>
        <p:nvSpPr>
          <p:cNvPr id="46" name="16 Rectángulo"/>
          <p:cNvSpPr/>
          <p:nvPr/>
        </p:nvSpPr>
        <p:spPr>
          <a:xfrm>
            <a:off x="5313596" y="2167710"/>
            <a:ext cx="1152128" cy="4947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3M</a:t>
            </a:r>
          </a:p>
        </p:txBody>
      </p:sp>
      <p:sp>
        <p:nvSpPr>
          <p:cNvPr id="20" name="Flecha derecha 19"/>
          <p:cNvSpPr/>
          <p:nvPr/>
        </p:nvSpPr>
        <p:spPr>
          <a:xfrm flipH="1" flipV="1">
            <a:off x="6575092" y="2595356"/>
            <a:ext cx="674336" cy="5760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8" name="2 Marcador de contenido"/>
          <p:cNvSpPr txBox="1">
            <a:spLocks/>
          </p:cNvSpPr>
          <p:nvPr/>
        </p:nvSpPr>
        <p:spPr>
          <a:xfrm>
            <a:off x="5302424" y="5944416"/>
            <a:ext cx="2163276" cy="796952"/>
          </a:xfrm>
          <a:prstGeom prst="rect">
            <a:avLst/>
          </a:prstGeom>
        </p:spPr>
        <p:txBody>
          <a:bodyPr vert="horz" lIns="91440" tIns="45720" rIns="91440" bIns="45720" rtlCol="0">
            <a:normAutofit fontScale="47500" lnSpcReduction="20000"/>
          </a:bodyPr>
          <a:lstStyle/>
          <a:p>
            <a:pPr marR="0" lvl="0" algn="l" defTabSz="914400" rtl="0" eaLnBrk="1" fontAlgn="auto" latinLnBrk="0" hangingPunct="1">
              <a:lnSpc>
                <a:spcPct val="100000"/>
              </a:lnSpc>
              <a:spcBef>
                <a:spcPct val="20000"/>
              </a:spcBef>
              <a:spcAft>
                <a:spcPts val="0"/>
              </a:spcAft>
              <a:buClrTx/>
              <a:buSzTx/>
              <a:tabLst/>
              <a:defRPr/>
            </a:pPr>
            <a:r>
              <a:rPr lang="es-AR" sz="3200" dirty="0"/>
              <a:t>T</a:t>
            </a:r>
            <a:r>
              <a:rPr kumimoji="0" lang="es-AR" sz="3200" b="0" i="0" u="none" strike="noStrike" kern="1200" cap="none" spc="0" normalizeH="0" baseline="0" noProof="0" dirty="0" err="1">
                <a:ln>
                  <a:noFill/>
                </a:ln>
                <a:solidFill>
                  <a:schemeClr val="tx1"/>
                </a:solidFill>
                <a:effectLst/>
                <a:uLnTx/>
                <a:uFillTx/>
                <a:latin typeface="+mn-lt"/>
                <a:ea typeface="+mn-ea"/>
                <a:cs typeface="+mn-cs"/>
              </a:rPr>
              <a:t>erminá</a:t>
            </a:r>
            <a:r>
              <a:rPr kumimoji="0" lang="es-AR" sz="3200" b="0" i="0" u="none" strike="noStrike" kern="1200" cap="none" spc="0" normalizeH="0" baseline="0" noProof="0" dirty="0">
                <a:ln>
                  <a:noFill/>
                </a:ln>
                <a:solidFill>
                  <a:schemeClr val="tx1"/>
                </a:solidFill>
                <a:effectLst/>
                <a:uLnTx/>
                <a:uFillTx/>
                <a:latin typeface="+mn-lt"/>
                <a:ea typeface="+mn-ea"/>
                <a:cs typeface="+mn-cs"/>
              </a:rPr>
              <a:t> otro proceso de 2M y libera el </a:t>
            </a:r>
            <a:r>
              <a:rPr kumimoji="0" lang="es-AR" sz="3200" b="0" i="0" u="none" strike="noStrike" kern="1200" cap="none" spc="0" normalizeH="0" noProof="0" dirty="0">
                <a:ln>
                  <a:noFill/>
                </a:ln>
                <a:solidFill>
                  <a:schemeClr val="tx1"/>
                </a:solidFill>
                <a:effectLst/>
                <a:uLnTx/>
                <a:uFillTx/>
                <a:latin typeface="+mn-lt"/>
                <a:ea typeface="+mn-ea"/>
                <a:cs typeface="+mn-cs"/>
              </a:rPr>
              <a:t>espacio en memoria</a:t>
            </a:r>
          </a:p>
        </p:txBody>
      </p:sp>
      <p:sp>
        <p:nvSpPr>
          <p:cNvPr id="49" name="2 Marcador de contenido"/>
          <p:cNvSpPr txBox="1">
            <a:spLocks/>
          </p:cNvSpPr>
          <p:nvPr/>
        </p:nvSpPr>
        <p:spPr>
          <a:xfrm>
            <a:off x="7092280" y="1789890"/>
            <a:ext cx="2160240" cy="907044"/>
          </a:xfrm>
          <a:prstGeom prst="rect">
            <a:avLst/>
          </a:prstGeom>
        </p:spPr>
        <p:txBody>
          <a:bodyPr vert="horz" lIns="91440" tIns="45720" rIns="91440" bIns="45720" rtlCol="0">
            <a:normAutofit fontScale="40000" lnSpcReduction="20000"/>
          </a:bodyPr>
          <a:lstStyle/>
          <a:p>
            <a:pPr marR="0" lvl="0" algn="l" defTabSz="914400" rtl="0" eaLnBrk="1" fontAlgn="auto" latinLnBrk="0" hangingPunct="1">
              <a:lnSpc>
                <a:spcPct val="100000"/>
              </a:lnSpc>
              <a:spcBef>
                <a:spcPct val="20000"/>
              </a:spcBef>
              <a:spcAft>
                <a:spcPts val="0"/>
              </a:spcAft>
              <a:buClrTx/>
              <a:buSzTx/>
              <a:tabLst/>
              <a:defRPr/>
            </a:pPr>
            <a:r>
              <a:rPr lang="es-AR" sz="3200" noProof="0" dirty="0"/>
              <a:t>Quiero agregar un proceso de 3M y no puedo a pesar que tengo disponible el espacio en la memoria física.</a:t>
            </a:r>
          </a:p>
        </p:txBody>
      </p:sp>
      <p:sp>
        <p:nvSpPr>
          <p:cNvPr id="51" name="2 Marcador de contenido"/>
          <p:cNvSpPr txBox="1">
            <a:spLocks/>
          </p:cNvSpPr>
          <p:nvPr/>
        </p:nvSpPr>
        <p:spPr>
          <a:xfrm>
            <a:off x="1115616" y="5978340"/>
            <a:ext cx="2160240" cy="907044"/>
          </a:xfrm>
          <a:prstGeom prst="rect">
            <a:avLst/>
          </a:prstGeom>
        </p:spPr>
        <p:txBody>
          <a:bodyPr vert="horz" lIns="91440" tIns="45720" rIns="91440" bIns="45720" rtlCol="0">
            <a:normAutofit fontScale="47500" lnSpcReduction="20000"/>
          </a:bodyPr>
          <a:lstStyle/>
          <a:p>
            <a:pPr marR="0" lvl="0" algn="l" defTabSz="914400" rtl="0" eaLnBrk="1" fontAlgn="auto" latinLnBrk="0" hangingPunct="1">
              <a:lnSpc>
                <a:spcPct val="100000"/>
              </a:lnSpc>
              <a:spcBef>
                <a:spcPct val="20000"/>
              </a:spcBef>
              <a:spcAft>
                <a:spcPts val="0"/>
              </a:spcAft>
              <a:buClrTx/>
              <a:buSzTx/>
              <a:tabLst/>
              <a:defRPr/>
            </a:pPr>
            <a:r>
              <a:rPr lang="es-AR" sz="3200" noProof="0" dirty="0"/>
              <a:t>Inicialmente agrego procesos hasta completar la memoria</a:t>
            </a:r>
          </a:p>
        </p:txBody>
      </p:sp>
      <p:sp>
        <p:nvSpPr>
          <p:cNvPr id="47" name="16 Rectángulo">
            <a:extLst>
              <a:ext uri="{FF2B5EF4-FFF2-40B4-BE49-F238E27FC236}">
                <a16:creationId xmlns:a16="http://schemas.microsoft.com/office/drawing/2014/main" id="{CBD9D9A3-7E99-4640-A07F-776A4FDC058B}"/>
              </a:ext>
            </a:extLst>
          </p:cNvPr>
          <p:cNvSpPr/>
          <p:nvPr/>
        </p:nvSpPr>
        <p:spPr>
          <a:xfrm>
            <a:off x="7456277" y="2614819"/>
            <a:ext cx="1152128" cy="4233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3M</a:t>
            </a:r>
          </a:p>
        </p:txBody>
      </p:sp>
      <p:sp>
        <p:nvSpPr>
          <p:cNvPr id="50" name="5 Rectángulo">
            <a:extLst>
              <a:ext uri="{FF2B5EF4-FFF2-40B4-BE49-F238E27FC236}">
                <a16:creationId xmlns:a16="http://schemas.microsoft.com/office/drawing/2014/main" id="{6A7E033D-809D-4FB5-866E-98B63C9672F4}"/>
              </a:ext>
            </a:extLst>
          </p:cNvPr>
          <p:cNvSpPr/>
          <p:nvPr/>
        </p:nvSpPr>
        <p:spPr>
          <a:xfrm>
            <a:off x="5294109" y="2965091"/>
            <a:ext cx="1152128" cy="50405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2M</a:t>
            </a:r>
          </a:p>
        </p:txBody>
      </p:sp>
      <p:sp>
        <p:nvSpPr>
          <p:cNvPr id="52" name="16 Rectángulo">
            <a:extLst>
              <a:ext uri="{FF2B5EF4-FFF2-40B4-BE49-F238E27FC236}">
                <a16:creationId xmlns:a16="http://schemas.microsoft.com/office/drawing/2014/main" id="{F03FEF18-FC28-4A73-B08B-D925EF9B95E0}"/>
              </a:ext>
            </a:extLst>
          </p:cNvPr>
          <p:cNvSpPr/>
          <p:nvPr/>
        </p:nvSpPr>
        <p:spPr>
          <a:xfrm>
            <a:off x="5302424" y="3504384"/>
            <a:ext cx="1152128" cy="1638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1K</a:t>
            </a:r>
          </a:p>
        </p:txBody>
      </p:sp>
    </p:spTree>
    <p:extLst>
      <p:ext uri="{BB962C8B-B14F-4D97-AF65-F5344CB8AC3E}">
        <p14:creationId xmlns:p14="http://schemas.microsoft.com/office/powerpoint/2010/main" val="21305814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557808"/>
            <a:ext cx="8229600" cy="1143000"/>
          </a:xfrm>
        </p:spPr>
        <p:txBody>
          <a:bodyPr>
            <a:normAutofit fontScale="90000"/>
          </a:bodyPr>
          <a:lstStyle/>
          <a:p>
            <a:r>
              <a:rPr lang="es-AR" b="1" u="sng" dirty="0"/>
              <a:t>Soluciones a este problema, mediante algoritmos de ubicación</a:t>
            </a:r>
            <a:br>
              <a:rPr lang="es-AR" dirty="0"/>
            </a:br>
            <a:endParaRPr lang="es-AR" dirty="0"/>
          </a:p>
        </p:txBody>
      </p:sp>
      <p:sp>
        <p:nvSpPr>
          <p:cNvPr id="3" name="2 Marcador de contenido"/>
          <p:cNvSpPr>
            <a:spLocks noGrp="1"/>
          </p:cNvSpPr>
          <p:nvPr>
            <p:ph idx="1"/>
          </p:nvPr>
        </p:nvSpPr>
        <p:spPr/>
        <p:txBody>
          <a:bodyPr>
            <a:normAutofit fontScale="77500" lnSpcReduction="20000"/>
          </a:bodyPr>
          <a:lstStyle/>
          <a:p>
            <a:pPr lvl="0" fontAlgn="base"/>
            <a:r>
              <a:rPr lang="es-AR" b="1" u="sng" dirty="0"/>
              <a:t>Primer Ajuste (</a:t>
            </a:r>
            <a:r>
              <a:rPr lang="es-AR" b="1" u="sng" dirty="0" err="1"/>
              <a:t>First-fit</a:t>
            </a:r>
            <a:r>
              <a:rPr lang="es-AR" b="1" u="sng" dirty="0"/>
              <a:t>):</a:t>
            </a:r>
            <a:r>
              <a:rPr lang="es-AR" b="1" dirty="0"/>
              <a:t> </a:t>
            </a:r>
            <a:r>
              <a:rPr lang="es-AR" dirty="0"/>
              <a:t>se asigna el </a:t>
            </a:r>
            <a:r>
              <a:rPr lang="es-AR" b="1" dirty="0"/>
              <a:t>primer</a:t>
            </a:r>
            <a:r>
              <a:rPr lang="es-AR" dirty="0"/>
              <a:t> agujero que sea lo suficientemente grande. La exploración puede comenzar desde el principio o en el punto en que hubiera terminado la exploración anterior.</a:t>
            </a:r>
          </a:p>
          <a:p>
            <a:pPr lvl="0" fontAlgn="base"/>
            <a:r>
              <a:rPr lang="es-AR" b="1" u="sng" dirty="0"/>
              <a:t>Mejor Ajuste (</a:t>
            </a:r>
            <a:r>
              <a:rPr lang="es-AR" b="1" u="sng" dirty="0" err="1"/>
              <a:t>Best-fit</a:t>
            </a:r>
            <a:r>
              <a:rPr lang="es-AR" b="1" u="sng" dirty="0"/>
              <a:t>):</a:t>
            </a:r>
            <a:r>
              <a:rPr lang="es-AR" b="1" dirty="0"/>
              <a:t> </a:t>
            </a:r>
            <a:r>
              <a:rPr lang="es-AR" dirty="0"/>
              <a:t>Se asigna el agujero </a:t>
            </a:r>
            <a:r>
              <a:rPr lang="es-AR" b="1" dirty="0"/>
              <a:t>más pequeño</a:t>
            </a:r>
            <a:r>
              <a:rPr lang="es-AR" dirty="0"/>
              <a:t> que tenga el tamaño suficiente. Debemos explorar la lista completa (a menos que este ordenada según su tamaño).</a:t>
            </a:r>
          </a:p>
          <a:p>
            <a:pPr lvl="0" fontAlgn="base"/>
            <a:r>
              <a:rPr lang="es-AR" b="1" u="sng" dirty="0"/>
              <a:t>Peor Ajuste (</a:t>
            </a:r>
            <a:r>
              <a:rPr lang="es-AR" b="1" u="sng" dirty="0" err="1"/>
              <a:t>Worst-fit</a:t>
            </a:r>
            <a:r>
              <a:rPr lang="es-AR" b="1" u="sng" dirty="0"/>
              <a:t>)</a:t>
            </a:r>
            <a:r>
              <a:rPr lang="es-AR" u="sng" dirty="0"/>
              <a:t>: </a:t>
            </a:r>
            <a:r>
              <a:rPr lang="es-AR" dirty="0"/>
              <a:t>Se asigna el agujero de </a:t>
            </a:r>
            <a:r>
              <a:rPr lang="es-AR" b="1" dirty="0"/>
              <a:t>mayor tamaño</a:t>
            </a:r>
            <a:r>
              <a:rPr lang="es-AR" dirty="0"/>
              <a:t>. De nuevo, debemos explorar la lista completa, a menos que ésta esté ordenada por tamaños. </a:t>
            </a:r>
          </a:p>
          <a:p>
            <a:r>
              <a:rPr lang="es-AR" b="1" u="sng" dirty="0"/>
              <a:t>Siguiente ajuste (</a:t>
            </a:r>
            <a:r>
              <a:rPr lang="es-AR" b="1" u="sng" dirty="0" err="1"/>
              <a:t>Next-fit</a:t>
            </a:r>
            <a:r>
              <a:rPr lang="es-AR" b="1" u="sng" dirty="0"/>
              <a:t>): </a:t>
            </a:r>
            <a:r>
              <a:rPr lang="es-AR" dirty="0"/>
              <a:t>se asigna el agujero más próximo que se encontró (el puntero arranca a partir de la última asignación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Fundamentos</a:t>
            </a:r>
          </a:p>
        </p:txBody>
      </p:sp>
      <p:sp>
        <p:nvSpPr>
          <p:cNvPr id="3" name="2 Marcador de contenido"/>
          <p:cNvSpPr>
            <a:spLocks noGrp="1"/>
          </p:cNvSpPr>
          <p:nvPr>
            <p:ph idx="1"/>
          </p:nvPr>
        </p:nvSpPr>
        <p:spPr/>
        <p:txBody>
          <a:bodyPr>
            <a:normAutofit fontScale="85000" lnSpcReduction="20000"/>
          </a:bodyPr>
          <a:lstStyle/>
          <a:p>
            <a:pPr>
              <a:buNone/>
            </a:pPr>
            <a:r>
              <a:rPr lang="es-AR" dirty="0"/>
              <a:t>La memoria esta compuesta por una gran matriz de bytes cada uno con su </a:t>
            </a:r>
            <a:r>
              <a:rPr lang="es-AR" b="1" dirty="0"/>
              <a:t>propia dirección</a:t>
            </a:r>
            <a:r>
              <a:rPr lang="es-AR" dirty="0"/>
              <a:t>.</a:t>
            </a:r>
          </a:p>
          <a:p>
            <a:pPr>
              <a:buNone/>
            </a:pPr>
            <a:r>
              <a:rPr lang="es-AR" dirty="0"/>
              <a:t>La CPU extrae instrucciones de memoria de acuerdo con el valor del </a:t>
            </a:r>
            <a:r>
              <a:rPr lang="es-AR" b="1" dirty="0"/>
              <a:t>contador de programa</a:t>
            </a:r>
            <a:r>
              <a:rPr lang="es-AR" dirty="0"/>
              <a:t>.</a:t>
            </a:r>
          </a:p>
          <a:p>
            <a:pPr>
              <a:buNone/>
            </a:pPr>
            <a:r>
              <a:rPr lang="es-AR" dirty="0"/>
              <a:t>Esto puede provocar operaciones adicionales de carga o almacenamiento en direcciones especificas(que pueden ser datos o código).</a:t>
            </a:r>
          </a:p>
          <a:p>
            <a:pPr>
              <a:buNone/>
            </a:pPr>
            <a:r>
              <a:rPr lang="es-AR" dirty="0"/>
              <a:t>Con los </a:t>
            </a:r>
            <a:r>
              <a:rPr lang="es-AR" dirty="0" err="1"/>
              <a:t>operandos</a:t>
            </a:r>
            <a:r>
              <a:rPr lang="es-AR" dirty="0"/>
              <a:t> cargados el resultado puede que se resguarde el resultado nuevamente en memoria.</a:t>
            </a:r>
          </a:p>
          <a:p>
            <a:pPr>
              <a:buNone/>
            </a:pPr>
            <a:r>
              <a:rPr lang="es-AR" dirty="0"/>
              <a:t>La dirección de memoria por el momento no nos interesa como se presenta (directa, indexación, </a:t>
            </a:r>
            <a:r>
              <a:rPr lang="es-AR" dirty="0" err="1"/>
              <a:t>indirección</a:t>
            </a:r>
            <a:r>
              <a:rPr lang="es-AR" dirty="0"/>
              <a:t>, paginación, etc.)</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Fragmentación</a:t>
            </a:r>
          </a:p>
        </p:txBody>
      </p:sp>
      <p:sp>
        <p:nvSpPr>
          <p:cNvPr id="3" name="2 Marcador de contenido"/>
          <p:cNvSpPr>
            <a:spLocks noGrp="1"/>
          </p:cNvSpPr>
          <p:nvPr>
            <p:ph idx="1"/>
          </p:nvPr>
        </p:nvSpPr>
        <p:spPr/>
        <p:txBody>
          <a:bodyPr>
            <a:normAutofit fontScale="85000" lnSpcReduction="10000"/>
          </a:bodyPr>
          <a:lstStyle/>
          <a:p>
            <a:pPr marL="0" lvl="0" indent="0" algn="just">
              <a:spcBef>
                <a:spcPts val="0"/>
              </a:spcBef>
              <a:buNone/>
            </a:pPr>
            <a:r>
              <a:rPr lang="es-AR" b="1" dirty="0"/>
              <a:t>Fragmentación</a:t>
            </a:r>
            <a:r>
              <a:rPr lang="es-AR" dirty="0"/>
              <a:t>:  Es el espacio libre de memoria que no puede ser utilizada. Constituye un desperdicio de memoria.</a:t>
            </a:r>
          </a:p>
          <a:p>
            <a:pPr marL="457200" indent="-381000" algn="just">
              <a:spcBef>
                <a:spcPts val="1600"/>
              </a:spcBef>
              <a:buSzPts val="2400"/>
            </a:pPr>
            <a:r>
              <a:rPr lang="es-AR" b="1" dirty="0"/>
              <a:t>Externa</a:t>
            </a:r>
            <a:r>
              <a:rPr lang="es-AR" dirty="0"/>
              <a:t>: cuando la memoria disponible es suficiente como para satisfacer una solicitud, pero está constituida por fragmentos que no son contiguos.</a:t>
            </a:r>
          </a:p>
          <a:p>
            <a:pPr marL="457200" indent="-381000" algn="just">
              <a:spcBef>
                <a:spcPts val="0"/>
              </a:spcBef>
              <a:buSzPts val="2400"/>
            </a:pPr>
            <a:r>
              <a:rPr lang="es-AR" b="1" dirty="0"/>
              <a:t>Interna</a:t>
            </a:r>
            <a:r>
              <a:rPr lang="es-AR" dirty="0"/>
              <a:t>: cuando se asigna un bloque de memoria a un proceso y esto no lo utiliza en su totalidad (porque si bien se utiliza la memoria que requiere el proceso en realidad se toma por bloque y la diferencia entre lo asignado y lo utilizado es la </a:t>
            </a:r>
            <a:r>
              <a:rPr lang="es-AR" dirty="0" err="1"/>
              <a:t>Fragmentacion</a:t>
            </a:r>
            <a:r>
              <a:rPr lang="es-AR" dirty="0"/>
              <a:t> interna).</a:t>
            </a:r>
          </a:p>
          <a:p>
            <a:pPr>
              <a:buNone/>
            </a:pPr>
            <a:endParaRPr lang="es-A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B34042-0D5C-40D0-9B34-15ACAC60B33C}"/>
              </a:ext>
            </a:extLst>
          </p:cNvPr>
          <p:cNvSpPr>
            <a:spLocks noGrp="1"/>
          </p:cNvSpPr>
          <p:nvPr>
            <p:ph type="title"/>
          </p:nvPr>
        </p:nvSpPr>
        <p:spPr>
          <a:xfrm>
            <a:off x="251520" y="457200"/>
            <a:ext cx="8229600" cy="1143000"/>
          </a:xfrm>
        </p:spPr>
        <p:txBody>
          <a:bodyPr/>
          <a:lstStyle/>
          <a:p>
            <a:r>
              <a:rPr lang="es-AR" b="1" dirty="0"/>
              <a:t>Compactación</a:t>
            </a:r>
          </a:p>
        </p:txBody>
      </p:sp>
      <p:sp>
        <p:nvSpPr>
          <p:cNvPr id="3" name="Marcador de contenido 2">
            <a:extLst>
              <a:ext uri="{FF2B5EF4-FFF2-40B4-BE49-F238E27FC236}">
                <a16:creationId xmlns:a16="http://schemas.microsoft.com/office/drawing/2014/main" id="{05AC9399-536D-49D4-9CDE-65273FB4F89A}"/>
              </a:ext>
            </a:extLst>
          </p:cNvPr>
          <p:cNvSpPr>
            <a:spLocks noGrp="1"/>
          </p:cNvSpPr>
          <p:nvPr>
            <p:ph idx="1"/>
          </p:nvPr>
        </p:nvSpPr>
        <p:spPr/>
        <p:txBody>
          <a:bodyPr>
            <a:normAutofit lnSpcReduction="10000"/>
          </a:bodyPr>
          <a:lstStyle/>
          <a:p>
            <a:r>
              <a:rPr lang="es-AR" dirty="0"/>
              <a:t>Es el proceso de organizar el espacio de memoria con </a:t>
            </a:r>
            <a:r>
              <a:rPr lang="es-AR" b="1" dirty="0"/>
              <a:t>Fragmentación externa.</a:t>
            </a:r>
          </a:p>
          <a:p>
            <a:r>
              <a:rPr lang="es-AR" dirty="0"/>
              <a:t>Reubicando la memoria ocupada por los procesos en ese momento en posiciones consecutivas.</a:t>
            </a:r>
          </a:p>
          <a:p>
            <a:r>
              <a:rPr lang="es-AR" dirty="0"/>
              <a:t>Dejando grandes huecos de memoria libre para la utilización de otros procesos.</a:t>
            </a:r>
          </a:p>
          <a:p>
            <a:r>
              <a:rPr lang="es-AR" dirty="0"/>
              <a:t>Desventaja: No puede ubicarse un proceso mientras se corre la compactación.</a:t>
            </a:r>
          </a:p>
        </p:txBody>
      </p:sp>
    </p:spTree>
    <p:extLst>
      <p:ext uri="{BB962C8B-B14F-4D97-AF65-F5344CB8AC3E}">
        <p14:creationId xmlns:p14="http://schemas.microsoft.com/office/powerpoint/2010/main" val="4921951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44624"/>
            <a:ext cx="8229600" cy="1143000"/>
          </a:xfrm>
        </p:spPr>
        <p:txBody>
          <a:bodyPr>
            <a:normAutofit/>
          </a:bodyPr>
          <a:lstStyle/>
          <a:p>
            <a:pPr lvl="0"/>
            <a:r>
              <a:rPr lang="es-AR" b="1" dirty="0"/>
              <a:t>Paginación</a:t>
            </a:r>
          </a:p>
        </p:txBody>
      </p:sp>
      <p:sp>
        <p:nvSpPr>
          <p:cNvPr id="3" name="2 Marcador de contenido"/>
          <p:cNvSpPr>
            <a:spLocks noGrp="1"/>
          </p:cNvSpPr>
          <p:nvPr>
            <p:ph idx="1"/>
          </p:nvPr>
        </p:nvSpPr>
        <p:spPr>
          <a:xfrm>
            <a:off x="430029" y="1340768"/>
            <a:ext cx="8229600" cy="4709119"/>
          </a:xfrm>
        </p:spPr>
        <p:txBody>
          <a:bodyPr>
            <a:noAutofit/>
          </a:bodyPr>
          <a:lstStyle/>
          <a:p>
            <a:pPr marL="914400" lvl="1" indent="-381000" algn="just">
              <a:spcBef>
                <a:spcPts val="0"/>
              </a:spcBef>
              <a:buSzPts val="2400"/>
              <a:buFont typeface="Arial" pitchFamily="34" charset="0"/>
              <a:buChar char="•"/>
            </a:pPr>
            <a:r>
              <a:rPr lang="es-AR" sz="3000" dirty="0"/>
              <a:t>La paginación es un esquema de gestión de memoria que permite que el espacio de direcciones físicas de </a:t>
            </a:r>
            <a:r>
              <a:rPr lang="es-AR" sz="3000" b="1" dirty="0">
                <a:solidFill>
                  <a:srgbClr val="00B0F0"/>
                </a:solidFill>
              </a:rPr>
              <a:t>“un proceso no sea contiguo”.</a:t>
            </a:r>
          </a:p>
          <a:p>
            <a:pPr marL="914400" lvl="1" indent="-381000" algn="just">
              <a:spcBef>
                <a:spcPts val="0"/>
              </a:spcBef>
              <a:buSzPts val="2400"/>
              <a:buFont typeface="Arial" pitchFamily="34" charset="0"/>
              <a:buChar char="•"/>
            </a:pPr>
            <a:r>
              <a:rPr lang="es-AR" sz="3000" dirty="0"/>
              <a:t>La memoria Física es </a:t>
            </a:r>
            <a:r>
              <a:rPr lang="es-AR" sz="3000" b="1" dirty="0"/>
              <a:t>dividida </a:t>
            </a:r>
            <a:r>
              <a:rPr lang="es-AR" sz="3000" dirty="0"/>
              <a:t>en pequeños trozos de igual tamaño llamados </a:t>
            </a:r>
            <a:r>
              <a:rPr lang="es-AR" sz="3000" b="1" dirty="0"/>
              <a:t>“Marcos”.</a:t>
            </a:r>
          </a:p>
          <a:p>
            <a:pPr marL="914400" lvl="1" indent="-381000" algn="just">
              <a:spcBef>
                <a:spcPts val="0"/>
              </a:spcBef>
              <a:buSzPts val="2400"/>
              <a:buFont typeface="Arial" pitchFamily="34" charset="0"/>
              <a:buChar char="•"/>
            </a:pPr>
            <a:r>
              <a:rPr lang="es-AR" sz="3000" dirty="0"/>
              <a:t>El espacio de </a:t>
            </a:r>
            <a:r>
              <a:rPr lang="es-AR" sz="3000" b="1" dirty="0"/>
              <a:t>direcciones lógicas </a:t>
            </a:r>
            <a:r>
              <a:rPr lang="es-AR" sz="3000" dirty="0"/>
              <a:t>de cada proceso es dividido en trozos de igual tamaño que los marcos que se denominan </a:t>
            </a:r>
            <a:r>
              <a:rPr lang="es-AR" sz="3000" b="1" dirty="0"/>
              <a:t>“Páginas”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Paginación (Método Básico)</a:t>
            </a:r>
            <a:endParaRPr lang="es-AR" dirty="0"/>
          </a:p>
        </p:txBody>
      </p:sp>
      <p:sp>
        <p:nvSpPr>
          <p:cNvPr id="3" name="2 Marcador de contenido"/>
          <p:cNvSpPr>
            <a:spLocks noGrp="1"/>
          </p:cNvSpPr>
          <p:nvPr>
            <p:ph idx="1"/>
          </p:nvPr>
        </p:nvSpPr>
        <p:spPr>
          <a:xfrm>
            <a:off x="251520" y="5733256"/>
            <a:ext cx="4752528" cy="936104"/>
          </a:xfrm>
        </p:spPr>
        <p:txBody>
          <a:bodyPr>
            <a:normAutofit/>
          </a:bodyPr>
          <a:lstStyle/>
          <a:p>
            <a:r>
              <a:rPr lang="es-AR" sz="1500" dirty="0"/>
              <a:t>p: numero de pagina</a:t>
            </a:r>
          </a:p>
          <a:p>
            <a:r>
              <a:rPr lang="es-AR" sz="1500" dirty="0"/>
              <a:t>d: Desplazamiento de Pagina</a:t>
            </a:r>
          </a:p>
          <a:p>
            <a:r>
              <a:rPr lang="es-AR" sz="1500" dirty="0"/>
              <a:t>f: Dirección Base de cada Pagina en la memoria Física</a:t>
            </a:r>
          </a:p>
        </p:txBody>
      </p:sp>
      <p:grpSp>
        <p:nvGrpSpPr>
          <p:cNvPr id="44" name="43 Grupo"/>
          <p:cNvGrpSpPr/>
          <p:nvPr/>
        </p:nvGrpSpPr>
        <p:grpSpPr>
          <a:xfrm>
            <a:off x="1148450" y="1340768"/>
            <a:ext cx="7023950" cy="4473788"/>
            <a:chOff x="1148450" y="1340768"/>
            <a:chExt cx="7023950" cy="4473788"/>
          </a:xfrm>
        </p:grpSpPr>
        <p:sp>
          <p:nvSpPr>
            <p:cNvPr id="23" name="22 CuadroTexto"/>
            <p:cNvSpPr txBox="1"/>
            <p:nvPr/>
          </p:nvSpPr>
          <p:spPr>
            <a:xfrm>
              <a:off x="6300192" y="5445224"/>
              <a:ext cx="1607812" cy="369332"/>
            </a:xfrm>
            <a:prstGeom prst="rect">
              <a:avLst/>
            </a:prstGeom>
            <a:noFill/>
          </p:spPr>
          <p:txBody>
            <a:bodyPr wrap="none" rtlCol="0">
              <a:spAutoFit/>
            </a:bodyPr>
            <a:lstStyle/>
            <a:p>
              <a:r>
                <a:rPr lang="es-AR" dirty="0"/>
                <a:t>Memoria Física</a:t>
              </a:r>
            </a:p>
          </p:txBody>
        </p:sp>
        <p:grpSp>
          <p:nvGrpSpPr>
            <p:cNvPr id="43" name="42 Grupo"/>
            <p:cNvGrpSpPr/>
            <p:nvPr/>
          </p:nvGrpSpPr>
          <p:grpSpPr>
            <a:xfrm>
              <a:off x="1148450" y="1340768"/>
              <a:ext cx="7023950" cy="4032448"/>
              <a:chOff x="1043608" y="1844824"/>
              <a:chExt cx="7023950" cy="4032448"/>
            </a:xfrm>
          </p:grpSpPr>
          <p:sp>
            <p:nvSpPr>
              <p:cNvPr id="5" name="4 Rectángulo"/>
              <p:cNvSpPr/>
              <p:nvPr/>
            </p:nvSpPr>
            <p:spPr>
              <a:xfrm>
                <a:off x="1043608" y="2276872"/>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CPU</a:t>
                </a:r>
              </a:p>
            </p:txBody>
          </p:sp>
          <p:sp>
            <p:nvSpPr>
              <p:cNvPr id="6" name="5 Rectángulo"/>
              <p:cNvSpPr/>
              <p:nvPr/>
            </p:nvSpPr>
            <p:spPr>
              <a:xfrm>
                <a:off x="2555776" y="2492896"/>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a:t>
                </a:r>
              </a:p>
            </p:txBody>
          </p:sp>
          <p:sp>
            <p:nvSpPr>
              <p:cNvPr id="7" name="6 Rectángulo"/>
              <p:cNvSpPr/>
              <p:nvPr/>
            </p:nvSpPr>
            <p:spPr>
              <a:xfrm>
                <a:off x="3059832" y="2492896"/>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8" name="7 Rectángulo"/>
              <p:cNvSpPr/>
              <p:nvPr/>
            </p:nvSpPr>
            <p:spPr>
              <a:xfrm>
                <a:off x="4788024" y="2492896"/>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f</a:t>
                </a:r>
              </a:p>
            </p:txBody>
          </p:sp>
          <p:sp>
            <p:nvSpPr>
              <p:cNvPr id="9" name="8 Rectángulo"/>
              <p:cNvSpPr/>
              <p:nvPr/>
            </p:nvSpPr>
            <p:spPr>
              <a:xfrm>
                <a:off x="5292080" y="2492896"/>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10" name="9 Rectángulo"/>
              <p:cNvSpPr/>
              <p:nvPr/>
            </p:nvSpPr>
            <p:spPr>
              <a:xfrm>
                <a:off x="6516216" y="2420888"/>
                <a:ext cx="1008112" cy="345638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AR"/>
              </a:p>
            </p:txBody>
          </p:sp>
          <p:sp>
            <p:nvSpPr>
              <p:cNvPr id="11" name="10 Rectángulo"/>
              <p:cNvSpPr/>
              <p:nvPr/>
            </p:nvSpPr>
            <p:spPr>
              <a:xfrm>
                <a:off x="3851920" y="342900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2" name="11 Rectángulo"/>
              <p:cNvSpPr/>
              <p:nvPr/>
            </p:nvSpPr>
            <p:spPr>
              <a:xfrm>
                <a:off x="3851920" y="3645024"/>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3" name="12 Rectángulo"/>
              <p:cNvSpPr/>
              <p:nvPr/>
            </p:nvSpPr>
            <p:spPr>
              <a:xfrm>
                <a:off x="3851920" y="3861048"/>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4" name="13 Rectángulo"/>
              <p:cNvSpPr/>
              <p:nvPr/>
            </p:nvSpPr>
            <p:spPr>
              <a:xfrm>
                <a:off x="3851920" y="407707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5" name="14 Rectángulo"/>
              <p:cNvSpPr/>
              <p:nvPr/>
            </p:nvSpPr>
            <p:spPr>
              <a:xfrm>
                <a:off x="3851920" y="4293096"/>
                <a:ext cx="1008112" cy="21602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f</a:t>
                </a:r>
              </a:p>
            </p:txBody>
          </p:sp>
          <p:sp>
            <p:nvSpPr>
              <p:cNvPr id="16" name="15 Rectángulo"/>
              <p:cNvSpPr/>
              <p:nvPr/>
            </p:nvSpPr>
            <p:spPr>
              <a:xfrm>
                <a:off x="3851920" y="450912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7" name="16 Rectángulo"/>
              <p:cNvSpPr/>
              <p:nvPr/>
            </p:nvSpPr>
            <p:spPr>
              <a:xfrm>
                <a:off x="3851920" y="5373216"/>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8" name="17 Rectángulo"/>
              <p:cNvSpPr/>
              <p:nvPr/>
            </p:nvSpPr>
            <p:spPr>
              <a:xfrm>
                <a:off x="3851920" y="4725144"/>
                <a:ext cx="10081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p:txBody>
          </p:sp>
          <p:sp>
            <p:nvSpPr>
              <p:cNvPr id="19" name="18 Rectángulo"/>
              <p:cNvSpPr/>
              <p:nvPr/>
            </p:nvSpPr>
            <p:spPr>
              <a:xfrm>
                <a:off x="3851920" y="515719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0" name="19 Rectángulo"/>
              <p:cNvSpPr/>
              <p:nvPr/>
            </p:nvSpPr>
            <p:spPr>
              <a:xfrm>
                <a:off x="3851920" y="558924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1" name="20 CuadroTexto"/>
              <p:cNvSpPr txBox="1"/>
              <p:nvPr/>
            </p:nvSpPr>
            <p:spPr>
              <a:xfrm>
                <a:off x="2267744" y="1844824"/>
                <a:ext cx="1705788" cy="369332"/>
              </a:xfrm>
              <a:prstGeom prst="rect">
                <a:avLst/>
              </a:prstGeom>
              <a:noFill/>
            </p:spPr>
            <p:txBody>
              <a:bodyPr wrap="none" rtlCol="0">
                <a:spAutoFit/>
              </a:bodyPr>
              <a:lstStyle/>
              <a:p>
                <a:r>
                  <a:rPr lang="es-AR" dirty="0"/>
                  <a:t>Dirección Lógica</a:t>
                </a:r>
              </a:p>
            </p:txBody>
          </p:sp>
          <p:sp>
            <p:nvSpPr>
              <p:cNvPr id="22" name="21 CuadroTexto"/>
              <p:cNvSpPr txBox="1"/>
              <p:nvPr/>
            </p:nvSpPr>
            <p:spPr>
              <a:xfrm>
                <a:off x="4644008" y="1844824"/>
                <a:ext cx="1625638" cy="369332"/>
              </a:xfrm>
              <a:prstGeom prst="rect">
                <a:avLst/>
              </a:prstGeom>
              <a:noFill/>
            </p:spPr>
            <p:txBody>
              <a:bodyPr wrap="none" rtlCol="0">
                <a:spAutoFit/>
              </a:bodyPr>
              <a:lstStyle/>
              <a:p>
                <a:r>
                  <a:rPr lang="es-AR" dirty="0"/>
                  <a:t>Dirección Física</a:t>
                </a:r>
              </a:p>
            </p:txBody>
          </p:sp>
          <p:cxnSp>
            <p:nvCxnSpPr>
              <p:cNvPr id="25" name="24 Conector recto de flecha"/>
              <p:cNvCxnSpPr>
                <a:stCxn id="5" idx="3"/>
                <a:endCxn id="6" idx="1"/>
              </p:cNvCxnSpPr>
              <p:nvPr/>
            </p:nvCxnSpPr>
            <p:spPr>
              <a:xfrm>
                <a:off x="2195736" y="2672916"/>
                <a:ext cx="36004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26 Forma"/>
              <p:cNvCxnSpPr>
                <a:stCxn id="6" idx="2"/>
                <a:endCxn id="15" idx="1"/>
              </p:cNvCxnSpPr>
              <p:nvPr/>
            </p:nvCxnSpPr>
            <p:spPr>
              <a:xfrm rot="16200000" flipH="1">
                <a:off x="2555776" y="3104964"/>
                <a:ext cx="1548172" cy="1044116"/>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28" name="27 Abrir llave"/>
              <p:cNvSpPr/>
              <p:nvPr/>
            </p:nvSpPr>
            <p:spPr>
              <a:xfrm>
                <a:off x="3563888" y="3429000"/>
                <a:ext cx="216024" cy="86409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sp>
            <p:nvSpPr>
              <p:cNvPr id="29" name="28 CuadroTexto"/>
              <p:cNvSpPr txBox="1"/>
              <p:nvPr/>
            </p:nvSpPr>
            <p:spPr>
              <a:xfrm>
                <a:off x="3347864" y="3645024"/>
                <a:ext cx="306494" cy="369332"/>
              </a:xfrm>
              <a:prstGeom prst="rect">
                <a:avLst/>
              </a:prstGeom>
              <a:noFill/>
            </p:spPr>
            <p:txBody>
              <a:bodyPr wrap="none" rtlCol="0">
                <a:spAutoFit/>
              </a:bodyPr>
              <a:lstStyle/>
              <a:p>
                <a:r>
                  <a:rPr lang="es-AR" dirty="0"/>
                  <a:t>p</a:t>
                </a:r>
              </a:p>
            </p:txBody>
          </p:sp>
          <p:sp>
            <p:nvSpPr>
              <p:cNvPr id="30" name="29 Abrir llave"/>
              <p:cNvSpPr/>
              <p:nvPr/>
            </p:nvSpPr>
            <p:spPr>
              <a:xfrm flipH="1">
                <a:off x="7524328" y="2420888"/>
                <a:ext cx="288032" cy="122413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sp>
            <p:nvSpPr>
              <p:cNvPr id="31" name="30 CuadroTexto"/>
              <p:cNvSpPr txBox="1"/>
              <p:nvPr/>
            </p:nvSpPr>
            <p:spPr>
              <a:xfrm>
                <a:off x="7812360" y="2843644"/>
                <a:ext cx="255198" cy="369332"/>
              </a:xfrm>
              <a:prstGeom prst="rect">
                <a:avLst/>
              </a:prstGeom>
              <a:noFill/>
            </p:spPr>
            <p:txBody>
              <a:bodyPr wrap="square" rtlCol="0">
                <a:spAutoFit/>
              </a:bodyPr>
              <a:lstStyle/>
              <a:p>
                <a:r>
                  <a:rPr lang="es-AR" dirty="0"/>
                  <a:t>f</a:t>
                </a:r>
              </a:p>
            </p:txBody>
          </p:sp>
          <p:sp>
            <p:nvSpPr>
              <p:cNvPr id="32" name="31 Rectángulo"/>
              <p:cNvSpPr/>
              <p:nvPr/>
            </p:nvSpPr>
            <p:spPr>
              <a:xfrm>
                <a:off x="6516216" y="3645024"/>
                <a:ext cx="1008112" cy="720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sz="1000" b="1" dirty="0">
                  <a:solidFill>
                    <a:schemeClr val="tx1"/>
                  </a:solidFill>
                </a:endParaRPr>
              </a:p>
            </p:txBody>
          </p:sp>
          <p:cxnSp>
            <p:nvCxnSpPr>
              <p:cNvPr id="33" name="32 Forma"/>
              <p:cNvCxnSpPr>
                <a:stCxn id="7" idx="0"/>
                <a:endCxn id="9" idx="0"/>
              </p:cNvCxnSpPr>
              <p:nvPr/>
            </p:nvCxnSpPr>
            <p:spPr>
              <a:xfrm rot="5400000" flipH="1" flipV="1">
                <a:off x="4427984" y="1376772"/>
                <a:ext cx="12700" cy="2232248"/>
              </a:xfrm>
              <a:prstGeom prst="bentConnector3">
                <a:avLst>
                  <a:gd name="adj1" fmla="val 1800000"/>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36" name="35 Forma"/>
              <p:cNvCxnSpPr>
                <a:stCxn id="15" idx="3"/>
                <a:endCxn id="8" idx="2"/>
              </p:cNvCxnSpPr>
              <p:nvPr/>
            </p:nvCxnSpPr>
            <p:spPr>
              <a:xfrm flipV="1">
                <a:off x="4860032" y="2852936"/>
                <a:ext cx="180020" cy="1548172"/>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39" name="38 Forma"/>
              <p:cNvCxnSpPr>
                <a:stCxn id="9" idx="2"/>
                <a:endCxn id="32" idx="1"/>
              </p:cNvCxnSpPr>
              <p:nvPr/>
            </p:nvCxnSpPr>
            <p:spPr>
              <a:xfrm rot="16200000" flipH="1">
                <a:off x="5454098" y="2942946"/>
                <a:ext cx="1152128" cy="972108"/>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42" name="41 Rectángulo"/>
              <p:cNvSpPr/>
              <p:nvPr/>
            </p:nvSpPr>
            <p:spPr>
              <a:xfrm>
                <a:off x="6516216" y="4005064"/>
                <a:ext cx="1008112" cy="216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sz="1000" dirty="0"/>
                  <a:t>Dirección Física</a:t>
                </a:r>
              </a:p>
            </p:txBody>
          </p:sp>
        </p:grpSp>
      </p:grpSp>
      <p:sp>
        <p:nvSpPr>
          <p:cNvPr id="45" name="44 CuadroTexto"/>
          <p:cNvSpPr txBox="1"/>
          <p:nvPr/>
        </p:nvSpPr>
        <p:spPr>
          <a:xfrm>
            <a:off x="3707904" y="5373216"/>
            <a:ext cx="1726242" cy="369332"/>
          </a:xfrm>
          <a:prstGeom prst="rect">
            <a:avLst/>
          </a:prstGeom>
          <a:noFill/>
        </p:spPr>
        <p:txBody>
          <a:bodyPr wrap="none" rtlCol="0">
            <a:spAutoFit/>
          </a:bodyPr>
          <a:lstStyle/>
          <a:p>
            <a:r>
              <a:rPr lang="es-AR" dirty="0"/>
              <a:t>Tabla de Páginas</a:t>
            </a:r>
          </a:p>
        </p:txBody>
      </p:sp>
      <p:sp>
        <p:nvSpPr>
          <p:cNvPr id="47" name="46 Abrir llave"/>
          <p:cNvSpPr/>
          <p:nvPr/>
        </p:nvSpPr>
        <p:spPr>
          <a:xfrm>
            <a:off x="6444208" y="3140968"/>
            <a:ext cx="144016" cy="36004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sp>
        <p:nvSpPr>
          <p:cNvPr id="48" name="47 CuadroTexto"/>
          <p:cNvSpPr txBox="1"/>
          <p:nvPr/>
        </p:nvSpPr>
        <p:spPr>
          <a:xfrm>
            <a:off x="6228184" y="3068960"/>
            <a:ext cx="204329" cy="369332"/>
          </a:xfrm>
          <a:prstGeom prst="rect">
            <a:avLst/>
          </a:prstGeom>
          <a:noFill/>
        </p:spPr>
        <p:txBody>
          <a:bodyPr wrap="square" rtlCol="0">
            <a:spAutoFit/>
          </a:bodyPr>
          <a:lstStyle/>
          <a:p>
            <a:r>
              <a:rPr lang="es-AR" dirty="0"/>
              <a:t>d</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67544" y="601632"/>
            <a:ext cx="8229600" cy="1143000"/>
          </a:xfrm>
        </p:spPr>
        <p:txBody>
          <a:bodyPr/>
          <a:lstStyle/>
          <a:p>
            <a:r>
              <a:rPr lang="es-AR" b="1" dirty="0"/>
              <a:t>Paginación (Método Básico)</a:t>
            </a:r>
            <a:endParaRPr lang="es-AR" dirty="0"/>
          </a:p>
        </p:txBody>
      </p:sp>
      <p:grpSp>
        <p:nvGrpSpPr>
          <p:cNvPr id="4" name="3 Grupo"/>
          <p:cNvGrpSpPr/>
          <p:nvPr/>
        </p:nvGrpSpPr>
        <p:grpSpPr>
          <a:xfrm>
            <a:off x="899592" y="2060848"/>
            <a:ext cx="6768752" cy="1656184"/>
            <a:chOff x="2323212" y="1556792"/>
            <a:chExt cx="7546123" cy="1305436"/>
          </a:xfrm>
        </p:grpSpPr>
        <p:grpSp>
          <p:nvGrpSpPr>
            <p:cNvPr id="5" name="12 Grupo"/>
            <p:cNvGrpSpPr/>
            <p:nvPr/>
          </p:nvGrpSpPr>
          <p:grpSpPr>
            <a:xfrm>
              <a:off x="2323212" y="1556792"/>
              <a:ext cx="5057508" cy="1305436"/>
              <a:chOff x="2323212" y="1556792"/>
              <a:chExt cx="5057508" cy="1305436"/>
            </a:xfrm>
          </p:grpSpPr>
          <p:sp>
            <p:nvSpPr>
              <p:cNvPr id="7" name="6 CuadroTexto"/>
              <p:cNvSpPr txBox="1"/>
              <p:nvPr/>
            </p:nvSpPr>
            <p:spPr>
              <a:xfrm>
                <a:off x="2323212" y="1556792"/>
                <a:ext cx="2135231" cy="291115"/>
              </a:xfrm>
              <a:prstGeom prst="rect">
                <a:avLst/>
              </a:prstGeom>
              <a:noFill/>
            </p:spPr>
            <p:txBody>
              <a:bodyPr wrap="none" rtlCol="0">
                <a:spAutoFit/>
              </a:bodyPr>
              <a:lstStyle/>
              <a:p>
                <a:r>
                  <a:rPr lang="es-AR" dirty="0"/>
                  <a:t>Numero de Pagina</a:t>
                </a:r>
              </a:p>
            </p:txBody>
          </p:sp>
          <p:sp>
            <p:nvSpPr>
              <p:cNvPr id="8" name="7 CuadroTexto"/>
              <p:cNvSpPr txBox="1"/>
              <p:nvPr/>
            </p:nvSpPr>
            <p:spPr>
              <a:xfrm>
                <a:off x="4681263" y="1556792"/>
                <a:ext cx="2699457" cy="369332"/>
              </a:xfrm>
              <a:prstGeom prst="rect">
                <a:avLst/>
              </a:prstGeom>
              <a:noFill/>
            </p:spPr>
            <p:txBody>
              <a:bodyPr wrap="none" rtlCol="0">
                <a:spAutoFit/>
              </a:bodyPr>
              <a:lstStyle/>
              <a:p>
                <a:r>
                  <a:rPr lang="es-AR" dirty="0"/>
                  <a:t>Desplazamiento de Pagina</a:t>
                </a:r>
              </a:p>
            </p:txBody>
          </p:sp>
          <p:grpSp>
            <p:nvGrpSpPr>
              <p:cNvPr id="9" name="11 Grupo"/>
              <p:cNvGrpSpPr/>
              <p:nvPr/>
            </p:nvGrpSpPr>
            <p:grpSpPr>
              <a:xfrm>
                <a:off x="2771800" y="1988840"/>
                <a:ext cx="3456384" cy="873388"/>
                <a:chOff x="2771800" y="1988840"/>
                <a:chExt cx="3456384" cy="873388"/>
              </a:xfrm>
            </p:grpSpPr>
            <p:sp>
              <p:nvSpPr>
                <p:cNvPr id="10" name="9 Rectángulo"/>
                <p:cNvSpPr/>
                <p:nvPr/>
              </p:nvSpPr>
              <p:spPr>
                <a:xfrm>
                  <a:off x="2771800" y="1988840"/>
                  <a:ext cx="172819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a:t>
                  </a:r>
                </a:p>
              </p:txBody>
            </p:sp>
            <p:sp>
              <p:nvSpPr>
                <p:cNvPr id="11" name="10 Rectángulo"/>
                <p:cNvSpPr/>
                <p:nvPr/>
              </p:nvSpPr>
              <p:spPr>
                <a:xfrm>
                  <a:off x="4499992" y="1988840"/>
                  <a:ext cx="172819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12" name="7 CuadroTexto"/>
                <p:cNvSpPr txBox="1"/>
                <p:nvPr/>
              </p:nvSpPr>
              <p:spPr>
                <a:xfrm>
                  <a:off x="3347875" y="2492896"/>
                  <a:ext cx="720069" cy="369332"/>
                </a:xfrm>
                <a:prstGeom prst="rect">
                  <a:avLst/>
                </a:prstGeom>
                <a:noFill/>
              </p:spPr>
              <p:txBody>
                <a:bodyPr wrap="none" rtlCol="0">
                  <a:spAutoFit/>
                </a:bodyPr>
                <a:lstStyle/>
                <a:p>
                  <a:r>
                    <a:rPr lang="es-AR" dirty="0"/>
                    <a:t> m - n</a:t>
                  </a:r>
                </a:p>
              </p:txBody>
            </p:sp>
            <p:sp>
              <p:nvSpPr>
                <p:cNvPr id="13" name="12 CuadroTexto"/>
                <p:cNvSpPr txBox="1"/>
                <p:nvPr/>
              </p:nvSpPr>
              <p:spPr>
                <a:xfrm>
                  <a:off x="5220072" y="2492896"/>
                  <a:ext cx="306494" cy="369332"/>
                </a:xfrm>
                <a:prstGeom prst="rect">
                  <a:avLst/>
                </a:prstGeom>
                <a:noFill/>
              </p:spPr>
              <p:txBody>
                <a:bodyPr wrap="none" rtlCol="0">
                  <a:spAutoFit/>
                </a:bodyPr>
                <a:lstStyle/>
                <a:p>
                  <a:r>
                    <a:rPr lang="es-AR" dirty="0"/>
                    <a:t>n</a:t>
                  </a:r>
                </a:p>
              </p:txBody>
            </p:sp>
          </p:grpSp>
        </p:grpSp>
        <p:sp>
          <p:nvSpPr>
            <p:cNvPr id="6" name="5 CuadroTexto"/>
            <p:cNvSpPr txBox="1"/>
            <p:nvPr/>
          </p:nvSpPr>
          <p:spPr>
            <a:xfrm>
              <a:off x="6982326" y="2060848"/>
              <a:ext cx="2887009" cy="646331"/>
            </a:xfrm>
            <a:prstGeom prst="rect">
              <a:avLst/>
            </a:prstGeom>
            <a:noFill/>
          </p:spPr>
          <p:txBody>
            <a:bodyPr wrap="none" rtlCol="0">
              <a:spAutoFit/>
            </a:bodyPr>
            <a:lstStyle/>
            <a:p>
              <a:r>
                <a:rPr lang="es-AR" b="1" dirty="0"/>
                <a:t>p: </a:t>
              </a:r>
              <a:r>
                <a:rPr lang="es-AR" dirty="0"/>
                <a:t>numero de pagina</a:t>
              </a:r>
            </a:p>
            <a:p>
              <a:r>
                <a:rPr lang="es-AR" b="1" dirty="0"/>
                <a:t>d: </a:t>
              </a:r>
              <a:r>
                <a:rPr lang="es-AR" dirty="0"/>
                <a:t>Desplazamiento de Pagina</a:t>
              </a:r>
            </a:p>
          </p:txBody>
        </p:sp>
      </p:grpSp>
      <p:sp>
        <p:nvSpPr>
          <p:cNvPr id="24" name="23 CuadroTexto"/>
          <p:cNvSpPr txBox="1"/>
          <p:nvPr/>
        </p:nvSpPr>
        <p:spPr>
          <a:xfrm>
            <a:off x="1403648" y="4221088"/>
            <a:ext cx="1165704" cy="646331"/>
          </a:xfrm>
          <a:prstGeom prst="rect">
            <a:avLst/>
          </a:prstGeom>
          <a:noFill/>
        </p:spPr>
        <p:txBody>
          <a:bodyPr wrap="none" rtlCol="0">
            <a:spAutoFit/>
          </a:bodyPr>
          <a:lstStyle/>
          <a:p>
            <a:r>
              <a:rPr lang="es-AR" dirty="0"/>
              <a:t>m= 32 bits</a:t>
            </a:r>
          </a:p>
          <a:p>
            <a:r>
              <a:rPr lang="es-AR" dirty="0"/>
              <a:t>n=  12 bits</a:t>
            </a:r>
          </a:p>
        </p:txBody>
      </p:sp>
      <p:sp>
        <p:nvSpPr>
          <p:cNvPr id="25" name="24 CuadroTexto"/>
          <p:cNvSpPr txBox="1"/>
          <p:nvPr/>
        </p:nvSpPr>
        <p:spPr>
          <a:xfrm>
            <a:off x="1259632" y="3789040"/>
            <a:ext cx="3588803" cy="369332"/>
          </a:xfrm>
          <a:prstGeom prst="rect">
            <a:avLst/>
          </a:prstGeom>
          <a:noFill/>
        </p:spPr>
        <p:txBody>
          <a:bodyPr wrap="none" rtlCol="0">
            <a:spAutoFit/>
          </a:bodyPr>
          <a:lstStyle/>
          <a:p>
            <a:r>
              <a:rPr lang="es-AR" b="1" dirty="0"/>
              <a:t>Para Nuestro Ejemplo mas adelante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45786" y="-321441"/>
            <a:ext cx="8229600" cy="952518"/>
          </a:xfrm>
        </p:spPr>
        <p:txBody>
          <a:bodyPr>
            <a:normAutofit/>
          </a:bodyPr>
          <a:lstStyle/>
          <a:p>
            <a:r>
              <a:rPr lang="es-AR" sz="3000" b="1" dirty="0"/>
              <a:t>Ejemplo Paginación (Método Básico)</a:t>
            </a:r>
            <a:endParaRPr lang="es-AR" sz="3000" dirty="0"/>
          </a:p>
        </p:txBody>
      </p:sp>
      <p:sp>
        <p:nvSpPr>
          <p:cNvPr id="6" name="CuadroTexto 5"/>
          <p:cNvSpPr txBox="1"/>
          <p:nvPr/>
        </p:nvSpPr>
        <p:spPr>
          <a:xfrm>
            <a:off x="410369" y="4213607"/>
            <a:ext cx="1712585" cy="369332"/>
          </a:xfrm>
          <a:prstGeom prst="rect">
            <a:avLst/>
          </a:prstGeom>
          <a:noFill/>
        </p:spPr>
        <p:txBody>
          <a:bodyPr wrap="none" rtlCol="0">
            <a:spAutoFit/>
          </a:bodyPr>
          <a:lstStyle/>
          <a:p>
            <a:r>
              <a:rPr lang="es-AR" b="1" dirty="0"/>
              <a:t>Memoria Lógica</a:t>
            </a:r>
          </a:p>
        </p:txBody>
      </p:sp>
      <p:sp>
        <p:nvSpPr>
          <p:cNvPr id="8" name="CuadroTexto 7"/>
          <p:cNvSpPr txBox="1"/>
          <p:nvPr/>
        </p:nvSpPr>
        <p:spPr>
          <a:xfrm>
            <a:off x="3059832" y="2208425"/>
            <a:ext cx="1759328" cy="369332"/>
          </a:xfrm>
          <a:prstGeom prst="rect">
            <a:avLst/>
          </a:prstGeom>
          <a:noFill/>
        </p:spPr>
        <p:txBody>
          <a:bodyPr wrap="none" rtlCol="0">
            <a:spAutoFit/>
          </a:bodyPr>
          <a:lstStyle/>
          <a:p>
            <a:r>
              <a:rPr lang="es-AR" b="1" dirty="0"/>
              <a:t>Tabla de Páginas</a:t>
            </a:r>
          </a:p>
        </p:txBody>
      </p:sp>
      <p:sp>
        <p:nvSpPr>
          <p:cNvPr id="15" name="CuadroTexto 14"/>
          <p:cNvSpPr txBox="1"/>
          <p:nvPr/>
        </p:nvSpPr>
        <p:spPr>
          <a:xfrm>
            <a:off x="6237319" y="6453336"/>
            <a:ext cx="1635641" cy="369332"/>
          </a:xfrm>
          <a:prstGeom prst="rect">
            <a:avLst/>
          </a:prstGeom>
          <a:noFill/>
        </p:spPr>
        <p:txBody>
          <a:bodyPr wrap="none" rtlCol="0">
            <a:spAutoFit/>
          </a:bodyPr>
          <a:lstStyle/>
          <a:p>
            <a:r>
              <a:rPr lang="es-AR" b="1" dirty="0"/>
              <a:t>Memoria Física</a:t>
            </a:r>
          </a:p>
        </p:txBody>
      </p:sp>
      <p:pic>
        <p:nvPicPr>
          <p:cNvPr id="18" name="Imagen 17"/>
          <p:cNvPicPr>
            <a:picLocks noChangeAspect="1"/>
          </p:cNvPicPr>
          <p:nvPr/>
        </p:nvPicPr>
        <p:blipFill>
          <a:blip r:embed="rId2"/>
          <a:stretch>
            <a:fillRect/>
          </a:stretch>
        </p:blipFill>
        <p:spPr>
          <a:xfrm>
            <a:off x="6302890" y="516842"/>
            <a:ext cx="1504497" cy="5936494"/>
          </a:xfrm>
          <a:prstGeom prst="rect">
            <a:avLst/>
          </a:prstGeom>
        </p:spPr>
      </p:pic>
      <p:pic>
        <p:nvPicPr>
          <p:cNvPr id="22" name="Imagen 21"/>
          <p:cNvPicPr>
            <a:picLocks noChangeAspect="1"/>
          </p:cNvPicPr>
          <p:nvPr/>
        </p:nvPicPr>
        <p:blipFill>
          <a:blip r:embed="rId3"/>
          <a:stretch>
            <a:fillRect/>
          </a:stretch>
        </p:blipFill>
        <p:spPr>
          <a:xfrm>
            <a:off x="2350440" y="928255"/>
            <a:ext cx="2092385" cy="1169656"/>
          </a:xfrm>
          <a:prstGeom prst="rect">
            <a:avLst/>
          </a:prstGeom>
        </p:spPr>
      </p:pic>
      <p:sp>
        <p:nvSpPr>
          <p:cNvPr id="9" name="CuadroTexto 8"/>
          <p:cNvSpPr txBox="1"/>
          <p:nvPr/>
        </p:nvSpPr>
        <p:spPr>
          <a:xfrm>
            <a:off x="457200" y="5301208"/>
            <a:ext cx="5194920" cy="923330"/>
          </a:xfrm>
          <a:prstGeom prst="rect">
            <a:avLst/>
          </a:prstGeom>
          <a:noFill/>
        </p:spPr>
        <p:txBody>
          <a:bodyPr wrap="square" rtlCol="0">
            <a:spAutoFit/>
          </a:bodyPr>
          <a:lstStyle/>
          <a:p>
            <a:r>
              <a:rPr lang="es-AR" b="1" dirty="0"/>
              <a:t>- Tamaño de Pagina de 4Bytes Memoria </a:t>
            </a:r>
          </a:p>
          <a:p>
            <a:pPr marL="285750" indent="-285750">
              <a:buFontTx/>
              <a:buChar char="-"/>
            </a:pPr>
            <a:r>
              <a:rPr lang="es-AR" b="1" dirty="0"/>
              <a:t>Memoria Física 32Bytes (8 paginas)</a:t>
            </a:r>
          </a:p>
          <a:p>
            <a:pPr marL="285750" indent="-285750">
              <a:buFontTx/>
              <a:buChar char="-"/>
            </a:pPr>
            <a:endParaRPr lang="es-AR" b="1" dirty="0"/>
          </a:p>
        </p:txBody>
      </p:sp>
      <p:pic>
        <p:nvPicPr>
          <p:cNvPr id="4" name="Imagen 3"/>
          <p:cNvPicPr>
            <a:picLocks noChangeAspect="1"/>
          </p:cNvPicPr>
          <p:nvPr/>
        </p:nvPicPr>
        <p:blipFill>
          <a:blip r:embed="rId4"/>
          <a:stretch>
            <a:fillRect/>
          </a:stretch>
        </p:blipFill>
        <p:spPr>
          <a:xfrm>
            <a:off x="90323" y="365337"/>
            <a:ext cx="2352675" cy="3686175"/>
          </a:xfrm>
          <a:prstGeom prst="rect">
            <a:avLst/>
          </a:prstGeom>
        </p:spPr>
      </p:pic>
      <p:sp>
        <p:nvSpPr>
          <p:cNvPr id="10" name="CuadroTexto 9"/>
          <p:cNvSpPr txBox="1"/>
          <p:nvPr/>
        </p:nvSpPr>
        <p:spPr>
          <a:xfrm>
            <a:off x="2516968" y="476672"/>
            <a:ext cx="819776" cy="369332"/>
          </a:xfrm>
          <a:prstGeom prst="rect">
            <a:avLst/>
          </a:prstGeom>
          <a:noFill/>
        </p:spPr>
        <p:txBody>
          <a:bodyPr wrap="none" rtlCol="0">
            <a:spAutoFit/>
          </a:bodyPr>
          <a:lstStyle/>
          <a:p>
            <a:r>
              <a:rPr lang="es-AR" b="1" dirty="0"/>
              <a:t>Página</a:t>
            </a:r>
          </a:p>
        </p:txBody>
      </p:sp>
      <p:sp>
        <p:nvSpPr>
          <p:cNvPr id="11" name="CuadroTexto 10"/>
          <p:cNvSpPr txBox="1"/>
          <p:nvPr/>
        </p:nvSpPr>
        <p:spPr>
          <a:xfrm>
            <a:off x="3558578" y="476672"/>
            <a:ext cx="797398" cy="369332"/>
          </a:xfrm>
          <a:prstGeom prst="rect">
            <a:avLst/>
          </a:prstGeom>
          <a:noFill/>
        </p:spPr>
        <p:txBody>
          <a:bodyPr wrap="none" rtlCol="0">
            <a:spAutoFit/>
          </a:bodyPr>
          <a:lstStyle/>
          <a:p>
            <a:r>
              <a:rPr lang="es-AR" b="1" dirty="0"/>
              <a:t>Marco</a:t>
            </a:r>
          </a:p>
        </p:txBody>
      </p:sp>
      <p:cxnSp>
        <p:nvCxnSpPr>
          <p:cNvPr id="12" name="Conector recto de flecha 11"/>
          <p:cNvCxnSpPr>
            <a:stCxn id="10" idx="3"/>
            <a:endCxn id="11" idx="1"/>
          </p:cNvCxnSpPr>
          <p:nvPr/>
        </p:nvCxnSpPr>
        <p:spPr>
          <a:xfrm>
            <a:off x="3336744" y="661338"/>
            <a:ext cx="221834" cy="0"/>
          </a:xfrm>
          <a:prstGeom prst="straightConnector1">
            <a:avLst/>
          </a:prstGeom>
          <a:ln w="34925">
            <a:solidFill>
              <a:schemeClr val="accent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569059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Paginación</a:t>
            </a:r>
          </a:p>
        </p:txBody>
      </p:sp>
      <p:sp>
        <p:nvSpPr>
          <p:cNvPr id="3" name="2 Marcador de contenido"/>
          <p:cNvSpPr>
            <a:spLocks noGrp="1"/>
          </p:cNvSpPr>
          <p:nvPr>
            <p:ph idx="1"/>
          </p:nvPr>
        </p:nvSpPr>
        <p:spPr/>
        <p:txBody>
          <a:bodyPr/>
          <a:lstStyle/>
          <a:p>
            <a:pPr marL="914400" lvl="1" indent="-381000" algn="just">
              <a:spcBef>
                <a:spcPts val="0"/>
              </a:spcBef>
              <a:buSzPts val="2400"/>
              <a:buNone/>
            </a:pPr>
            <a:r>
              <a:rPr lang="es-AR" sz="2400" dirty="0"/>
              <a:t>Respecto al tamaño de la Página/Marco.</a:t>
            </a:r>
          </a:p>
          <a:p>
            <a:pPr marL="914400" lvl="1" indent="-381000" algn="just">
              <a:spcBef>
                <a:spcPts val="0"/>
              </a:spcBef>
              <a:buSzPts val="2400"/>
              <a:buNone/>
            </a:pPr>
            <a:endParaRPr lang="es-AR" sz="2400" dirty="0"/>
          </a:p>
          <a:p>
            <a:pPr marL="1371600" lvl="2" indent="-381000" algn="just">
              <a:spcBef>
                <a:spcPts val="0"/>
              </a:spcBef>
              <a:buSzPts val="2400"/>
              <a:buChar char="■"/>
            </a:pPr>
            <a:r>
              <a:rPr lang="es-AR" b="1" dirty="0"/>
              <a:t>Si es pequeña: </a:t>
            </a:r>
            <a:r>
              <a:rPr lang="es-AR" dirty="0"/>
              <a:t>Menor fragmentación interna; más páginas requeridas por proceso; tablas de páginas más grandes; Más páginas pueden residir en memoria. </a:t>
            </a:r>
          </a:p>
          <a:p>
            <a:pPr marL="1371600" lvl="2" indent="-381000" algn="just">
              <a:spcBef>
                <a:spcPts val="0"/>
              </a:spcBef>
              <a:buSzPts val="2400"/>
              <a:buChar char="■"/>
            </a:pPr>
            <a:r>
              <a:rPr lang="es-AR" b="1" dirty="0"/>
              <a:t>Si es grande: </a:t>
            </a:r>
            <a:r>
              <a:rPr lang="es-AR" dirty="0"/>
              <a:t>Mayor fragmentación interna; mejora la velocidad de transferencia. </a:t>
            </a:r>
          </a:p>
          <a:p>
            <a:endParaRPr lang="es-AR"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Paginación</a:t>
            </a:r>
          </a:p>
        </p:txBody>
      </p:sp>
      <p:sp>
        <p:nvSpPr>
          <p:cNvPr id="3" name="2 Marcador de contenido"/>
          <p:cNvSpPr>
            <a:spLocks noGrp="1"/>
          </p:cNvSpPr>
          <p:nvPr>
            <p:ph idx="1"/>
          </p:nvPr>
        </p:nvSpPr>
        <p:spPr>
          <a:xfrm>
            <a:off x="251520" y="1600200"/>
            <a:ext cx="8435280" cy="3412975"/>
          </a:xfrm>
        </p:spPr>
        <p:txBody>
          <a:bodyPr>
            <a:normAutofit/>
          </a:bodyPr>
          <a:lstStyle/>
          <a:p>
            <a:pPr marL="914400" lvl="1" indent="-381000" algn="just">
              <a:spcBef>
                <a:spcPts val="0"/>
              </a:spcBef>
              <a:buSzPts val="2400"/>
              <a:buNone/>
            </a:pPr>
            <a:r>
              <a:rPr lang="es-AR" sz="3000" dirty="0"/>
              <a:t>	Cuando usamos un esquema de paginación,</a:t>
            </a:r>
            <a:r>
              <a:rPr lang="es-AR" sz="3000" b="1" dirty="0"/>
              <a:t> no tenemos fragmentación externa</a:t>
            </a:r>
            <a:r>
              <a:rPr lang="es-AR" sz="3000" dirty="0"/>
              <a:t>: todos los marcos libres podrán ser asignados a un proceso que los necesite. Sin embargo, lo que sí podemos tener es un cierto grado de fragmentación interna.</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08520" y="260648"/>
            <a:ext cx="8229600" cy="1143000"/>
          </a:xfrm>
        </p:spPr>
        <p:txBody>
          <a:bodyPr/>
          <a:lstStyle/>
          <a:p>
            <a:r>
              <a:rPr lang="es-AR" b="1" dirty="0"/>
              <a:t>Paginación</a:t>
            </a:r>
            <a:endParaRPr lang="es-AR" dirty="0"/>
          </a:p>
        </p:txBody>
      </p:sp>
      <p:sp>
        <p:nvSpPr>
          <p:cNvPr id="3" name="2 Marcador de contenido"/>
          <p:cNvSpPr>
            <a:spLocks noGrp="1"/>
          </p:cNvSpPr>
          <p:nvPr>
            <p:ph idx="1"/>
          </p:nvPr>
        </p:nvSpPr>
        <p:spPr>
          <a:xfrm>
            <a:off x="457200" y="1600200"/>
            <a:ext cx="8229600" cy="3701007"/>
          </a:xfrm>
        </p:spPr>
        <p:txBody>
          <a:bodyPr>
            <a:normAutofit/>
          </a:bodyPr>
          <a:lstStyle/>
          <a:p>
            <a:pPr marL="342900" lvl="1" indent="-342900">
              <a:buFont typeface="Arial" pitchFamily="34" charset="0"/>
              <a:buChar char="•"/>
            </a:pPr>
            <a:r>
              <a:rPr lang="es-AR" sz="3200" dirty="0"/>
              <a:t>El tamaño de página (al igual que el tamaño de marco) está definido por el hardware. El tamaño de la página es, normalmente, una potencia de 2, variando entre 512 bytes y 16 MB por página, dependiendo de la arquitectura de la computadora.</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95536" y="836712"/>
            <a:ext cx="8229600" cy="1143000"/>
          </a:xfrm>
        </p:spPr>
        <p:txBody>
          <a:bodyPr/>
          <a:lstStyle/>
          <a:p>
            <a:r>
              <a:rPr lang="es-AR" dirty="0"/>
              <a:t>Ejemplo de Fragmentación Interna</a:t>
            </a:r>
          </a:p>
        </p:txBody>
      </p:sp>
      <p:sp>
        <p:nvSpPr>
          <p:cNvPr id="3" name="Marcador de contenido 2"/>
          <p:cNvSpPr>
            <a:spLocks noGrp="1"/>
          </p:cNvSpPr>
          <p:nvPr>
            <p:ph idx="1"/>
          </p:nvPr>
        </p:nvSpPr>
        <p:spPr>
          <a:xfrm>
            <a:off x="720638" y="2126865"/>
            <a:ext cx="8229600" cy="4262160"/>
          </a:xfrm>
        </p:spPr>
        <p:txBody>
          <a:bodyPr>
            <a:normAutofit fontScale="85000" lnSpcReduction="20000"/>
          </a:bodyPr>
          <a:lstStyle/>
          <a:p>
            <a:r>
              <a:rPr lang="es-AR" dirty="0"/>
              <a:t>Si la pagina tiene 2048 Bytes</a:t>
            </a:r>
          </a:p>
          <a:p>
            <a:r>
              <a:rPr lang="es-AR" dirty="0"/>
              <a:t>El proceso ocupa 72.226 Bytes</a:t>
            </a:r>
          </a:p>
          <a:p>
            <a:endParaRPr lang="es-AR" dirty="0"/>
          </a:p>
          <a:p>
            <a:r>
              <a:rPr lang="es-AR" dirty="0"/>
              <a:t>Cuantas Paginas utilizo?</a:t>
            </a:r>
          </a:p>
          <a:p>
            <a:endParaRPr lang="es-AR" dirty="0"/>
          </a:p>
          <a:p>
            <a:r>
              <a:rPr lang="es-AR" dirty="0"/>
              <a:t>Cuantos Bytes tengo de Fragmentación?</a:t>
            </a:r>
          </a:p>
          <a:p>
            <a:endParaRPr lang="es-AR" dirty="0"/>
          </a:p>
          <a:p>
            <a:r>
              <a:rPr lang="es-AR" dirty="0"/>
              <a:t>Que tipo de Fragmentación tengo?</a:t>
            </a:r>
          </a:p>
          <a:p>
            <a:endParaRPr lang="es-AR" dirty="0"/>
          </a:p>
          <a:p>
            <a:r>
              <a:rPr lang="es-AR" dirty="0"/>
              <a:t>Cual seria el peor de los casos de Fragmentación?</a:t>
            </a:r>
          </a:p>
          <a:p>
            <a:endParaRPr lang="es-AR" dirty="0"/>
          </a:p>
        </p:txBody>
      </p:sp>
      <p:sp>
        <p:nvSpPr>
          <p:cNvPr id="4" name="1 Título"/>
          <p:cNvSpPr txBox="1">
            <a:spLocks/>
          </p:cNvSpPr>
          <p:nvPr/>
        </p:nvSpPr>
        <p:spPr>
          <a:xfrm>
            <a:off x="107504" y="56032"/>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AR" b="1" dirty="0"/>
              <a:t>Paginación</a:t>
            </a:r>
            <a:endParaRPr lang="es-AR" dirty="0"/>
          </a:p>
        </p:txBody>
      </p:sp>
    </p:spTree>
    <p:extLst>
      <p:ext uri="{BB962C8B-B14F-4D97-AF65-F5344CB8AC3E}">
        <p14:creationId xmlns:p14="http://schemas.microsoft.com/office/powerpoint/2010/main" val="2805618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51520" y="274638"/>
            <a:ext cx="8229600" cy="1143000"/>
          </a:xfrm>
        </p:spPr>
        <p:txBody>
          <a:bodyPr/>
          <a:lstStyle/>
          <a:p>
            <a:r>
              <a:rPr lang="es-AR" b="1" dirty="0"/>
              <a:t>Respecto del Hardware</a:t>
            </a:r>
          </a:p>
        </p:txBody>
      </p:sp>
      <p:sp>
        <p:nvSpPr>
          <p:cNvPr id="3" name="2 Marcador de contenido"/>
          <p:cNvSpPr>
            <a:spLocks noGrp="1"/>
          </p:cNvSpPr>
          <p:nvPr>
            <p:ph idx="1"/>
          </p:nvPr>
        </p:nvSpPr>
        <p:spPr>
          <a:xfrm>
            <a:off x="457200" y="1600201"/>
            <a:ext cx="7787208" cy="1900807"/>
          </a:xfrm>
        </p:spPr>
        <p:txBody>
          <a:bodyPr>
            <a:normAutofit lnSpcReduction="10000"/>
          </a:bodyPr>
          <a:lstStyle/>
          <a:p>
            <a:r>
              <a:rPr lang="es-AR" dirty="0"/>
              <a:t>Las únicas áreas de almacenamiento en la que el CPU puede acceder </a:t>
            </a:r>
            <a:r>
              <a:rPr lang="es-AR" b="1" dirty="0"/>
              <a:t>directamente son la memoria principal y los registros internos </a:t>
            </a:r>
            <a:r>
              <a:rPr lang="es-AR" dirty="0"/>
              <a:t>del propio procesador. </a:t>
            </a:r>
          </a:p>
        </p:txBody>
      </p:sp>
      <p:sp>
        <p:nvSpPr>
          <p:cNvPr id="4" name="2 Marcador de contenido"/>
          <p:cNvSpPr txBox="1">
            <a:spLocks/>
          </p:cNvSpPr>
          <p:nvPr/>
        </p:nvSpPr>
        <p:spPr>
          <a:xfrm>
            <a:off x="467544" y="3429000"/>
            <a:ext cx="8229600" cy="2260848"/>
          </a:xfrm>
          <a:prstGeom prst="rect">
            <a:avLst/>
          </a:prstGeom>
        </p:spPr>
        <p:txBody>
          <a:bodyPr vert="horz" lIns="91440" tIns="45720" rIns="91440" bIns="45720" rtlCol="0">
            <a:normAutofit fontScale="92500" lnSpcReduction="10000"/>
          </a:bodyPr>
          <a:lstStyle/>
          <a:p>
            <a:pPr marL="342900" lvl="0" indent="-342900">
              <a:spcBef>
                <a:spcPct val="20000"/>
              </a:spcBef>
              <a:buFont typeface="Arial" pitchFamily="34" charset="0"/>
              <a:buChar char="•"/>
            </a:pPr>
            <a:r>
              <a:rPr lang="es-AR" sz="3200" dirty="0"/>
              <a:t>Todas las instrucciones y los datos utilizados deben estar en alguno de esos dispositivos de almacenamientos, si los datos no se encuentran en memoria, deberán llevarse hasta allí antes de que la CPU pueda operar con ellos.</a:t>
            </a:r>
            <a:endParaRPr kumimoji="0" lang="es-AR" sz="3200" b="0" i="0" u="none" strike="noStrike" kern="1200" cap="none" spc="0" normalizeH="0" baseline="0" noProof="0" dirty="0">
              <a:ln>
                <a:noFill/>
              </a:ln>
              <a:solidFill>
                <a:schemeClr val="tx1"/>
              </a:solidFill>
              <a:effectLst/>
              <a:uLnTx/>
              <a:uFillTx/>
              <a:latin typeface="+mn-lt"/>
              <a:ea typeface="+mn-ea"/>
              <a:cs typeface="+mn-cs"/>
            </a:endParaRPr>
          </a:p>
        </p:txBody>
      </p:sp>
      <p:sp>
        <p:nvSpPr>
          <p:cNvPr id="5" name="2 Marcador de contenido"/>
          <p:cNvSpPr txBox="1">
            <a:spLocks/>
          </p:cNvSpPr>
          <p:nvPr/>
        </p:nvSpPr>
        <p:spPr>
          <a:xfrm>
            <a:off x="467544" y="5661248"/>
            <a:ext cx="8280920" cy="1535088"/>
          </a:xfrm>
          <a:prstGeom prst="rect">
            <a:avLst/>
          </a:prstGeom>
        </p:spPr>
        <p:txBody>
          <a:bodyPr vert="horz" lIns="91440" tIns="45720" rIns="91440" bIns="45720" rtlCol="0">
            <a:normAutofit/>
          </a:bodyPr>
          <a:lstStyle/>
          <a:p>
            <a:pPr marL="342900" lvl="0" indent="-342900">
              <a:spcBef>
                <a:spcPct val="20000"/>
              </a:spcBef>
              <a:buFont typeface="Arial" pitchFamily="34" charset="0"/>
              <a:buChar char="•"/>
            </a:pPr>
            <a:r>
              <a:rPr lang="es-AR" sz="3200" dirty="0"/>
              <a:t>Buffer Intermedio CACHE.</a:t>
            </a:r>
            <a:endParaRPr kumimoji="0" lang="es-AR" sz="3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Paginación</a:t>
            </a:r>
            <a:endParaRPr lang="es-AR" dirty="0"/>
          </a:p>
        </p:txBody>
      </p:sp>
      <p:sp>
        <p:nvSpPr>
          <p:cNvPr id="3" name="2 Marcador de contenido"/>
          <p:cNvSpPr>
            <a:spLocks noGrp="1"/>
          </p:cNvSpPr>
          <p:nvPr>
            <p:ph idx="1"/>
          </p:nvPr>
        </p:nvSpPr>
        <p:spPr/>
        <p:txBody>
          <a:bodyPr>
            <a:normAutofit fontScale="92500" lnSpcReduction="10000"/>
          </a:bodyPr>
          <a:lstStyle/>
          <a:p>
            <a:r>
              <a:rPr lang="es-AR" dirty="0"/>
              <a:t>Cuando llega un proceso al Sistema para ejecutarse, se examina su tamaño expresado en paginas. El S.O. Mantiene una </a:t>
            </a:r>
            <a:r>
              <a:rPr lang="es-AR" b="1" dirty="0">
                <a:solidFill>
                  <a:schemeClr val="accent1">
                    <a:lumMod val="75000"/>
                  </a:schemeClr>
                </a:solidFill>
              </a:rPr>
              <a:t>lista de paginas utilizadas por cada Proceso</a:t>
            </a:r>
            <a:r>
              <a:rPr lang="es-AR" dirty="0">
                <a:solidFill>
                  <a:schemeClr val="accent1">
                    <a:lumMod val="75000"/>
                  </a:schemeClr>
                </a:solidFill>
              </a:rPr>
              <a:t>.</a:t>
            </a:r>
          </a:p>
          <a:p>
            <a:r>
              <a:rPr lang="es-AR" dirty="0"/>
              <a:t>Si el nuevo proceso necesita “N" paginas al menos el proceso necesitara “N" marcos disponibles.</a:t>
            </a:r>
          </a:p>
          <a:p>
            <a:r>
              <a:rPr lang="es-AR" dirty="0"/>
              <a:t>Para lo cual el S.O. contiene una</a:t>
            </a:r>
            <a:r>
              <a:rPr lang="es-AR" b="1" dirty="0"/>
              <a:t> Tabla de Marcos. </a:t>
            </a:r>
            <a:r>
              <a:rPr lang="es-AR" dirty="0"/>
              <a:t>Esta tabla indica a que pagina de que proceso esta asignado o si esta libre.</a:t>
            </a:r>
          </a:p>
          <a:p>
            <a:endParaRPr lang="es-AR" dirty="0"/>
          </a:p>
          <a:p>
            <a:endParaRPr lang="es-AR"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53752"/>
            <a:ext cx="8229600" cy="710952"/>
          </a:xfrm>
        </p:spPr>
        <p:txBody>
          <a:bodyPr>
            <a:normAutofit fontScale="90000"/>
          </a:bodyPr>
          <a:lstStyle/>
          <a:p>
            <a:r>
              <a:rPr lang="es-AR" b="1" dirty="0"/>
              <a:t>Paginación</a:t>
            </a:r>
          </a:p>
        </p:txBody>
      </p:sp>
      <p:sp>
        <p:nvSpPr>
          <p:cNvPr id="3" name="2 Marcador de contenido"/>
          <p:cNvSpPr>
            <a:spLocks noGrp="1"/>
          </p:cNvSpPr>
          <p:nvPr>
            <p:ph idx="1"/>
          </p:nvPr>
        </p:nvSpPr>
        <p:spPr>
          <a:xfrm>
            <a:off x="457200" y="764704"/>
            <a:ext cx="8363272" cy="5257800"/>
          </a:xfrm>
        </p:spPr>
        <p:txBody>
          <a:bodyPr>
            <a:normAutofit fontScale="92500" lnSpcReduction="10000"/>
          </a:bodyPr>
          <a:lstStyle/>
          <a:p>
            <a:r>
              <a:rPr lang="es-AR" dirty="0"/>
              <a:t>Una </a:t>
            </a:r>
            <a:r>
              <a:rPr lang="es-AR" b="1" dirty="0"/>
              <a:t>entrada de tabla de paginas </a:t>
            </a:r>
            <a:r>
              <a:rPr lang="es-AR" dirty="0"/>
              <a:t>tiene 4bytes = 32bits</a:t>
            </a:r>
          </a:p>
          <a:p>
            <a:r>
              <a:rPr lang="es-AR" dirty="0"/>
              <a:t>Esto nos da 2 a la 32 </a:t>
            </a:r>
            <a:r>
              <a:rPr lang="es-AR" b="1" dirty="0"/>
              <a:t>Marcos físicos de pagina </a:t>
            </a:r>
            <a:r>
              <a:rPr lang="es-AR" dirty="0"/>
              <a:t>= 2    = 4G de Marcos</a:t>
            </a:r>
          </a:p>
          <a:p>
            <a:r>
              <a:rPr lang="es-AR" dirty="0"/>
              <a:t>Si el tamaño del marco es de 4K = 2= 4096</a:t>
            </a:r>
          </a:p>
          <a:p>
            <a:r>
              <a:rPr lang="es-AR" dirty="0"/>
              <a:t>Tamaño de Memoria Direccionable es</a:t>
            </a:r>
          </a:p>
          <a:p>
            <a:pPr>
              <a:buNone/>
            </a:pPr>
            <a:r>
              <a:rPr lang="es-AR" dirty="0"/>
              <a:t>	 =2  x  2  = 2     = </a:t>
            </a:r>
            <a:r>
              <a:rPr lang="es-AR" b="1" dirty="0"/>
              <a:t>16T</a:t>
            </a:r>
          </a:p>
          <a:p>
            <a:pPr>
              <a:buNone/>
            </a:pPr>
            <a:r>
              <a:rPr lang="es-AR" dirty="0"/>
              <a:t>Entonces la </a:t>
            </a:r>
            <a:r>
              <a:rPr lang="es-AR" b="1" dirty="0"/>
              <a:t>Tabla de pagina </a:t>
            </a:r>
            <a:r>
              <a:rPr lang="es-AR" dirty="0"/>
              <a:t>tiene 2 / 2 entradas.</a:t>
            </a:r>
          </a:p>
          <a:p>
            <a:pPr>
              <a:buNone/>
            </a:pPr>
            <a:r>
              <a:rPr lang="es-AR" dirty="0"/>
              <a:t>= 2    Entradas = 1048576 de Registros de 4Bytes.</a:t>
            </a:r>
          </a:p>
          <a:p>
            <a:pPr>
              <a:buNone/>
            </a:pPr>
            <a:r>
              <a:rPr lang="es-AR" dirty="0"/>
              <a:t>Por lo que tendremos una </a:t>
            </a:r>
            <a:r>
              <a:rPr lang="es-AR" b="1" dirty="0"/>
              <a:t>Tabla de Paginas de 4MB</a:t>
            </a:r>
          </a:p>
          <a:p>
            <a:pPr>
              <a:buNone/>
            </a:pPr>
            <a:endParaRPr lang="es-AR" dirty="0"/>
          </a:p>
          <a:p>
            <a:pPr>
              <a:buNone/>
            </a:pPr>
            <a:endParaRPr lang="es-AR" b="1" dirty="0"/>
          </a:p>
        </p:txBody>
      </p:sp>
      <p:sp>
        <p:nvSpPr>
          <p:cNvPr id="4" name="3 CuadroTexto"/>
          <p:cNvSpPr txBox="1"/>
          <p:nvPr/>
        </p:nvSpPr>
        <p:spPr>
          <a:xfrm>
            <a:off x="1187624" y="3501008"/>
            <a:ext cx="432048" cy="369332"/>
          </a:xfrm>
          <a:prstGeom prst="rect">
            <a:avLst/>
          </a:prstGeom>
          <a:noFill/>
        </p:spPr>
        <p:txBody>
          <a:bodyPr wrap="square" rtlCol="0">
            <a:spAutoFit/>
          </a:bodyPr>
          <a:lstStyle/>
          <a:p>
            <a:r>
              <a:rPr lang="es-AR" dirty="0"/>
              <a:t>32</a:t>
            </a:r>
          </a:p>
        </p:txBody>
      </p:sp>
      <p:sp>
        <p:nvSpPr>
          <p:cNvPr id="6" name="5 CuadroTexto"/>
          <p:cNvSpPr txBox="1"/>
          <p:nvPr/>
        </p:nvSpPr>
        <p:spPr>
          <a:xfrm>
            <a:off x="2699792" y="3501008"/>
            <a:ext cx="432048" cy="369332"/>
          </a:xfrm>
          <a:prstGeom prst="rect">
            <a:avLst/>
          </a:prstGeom>
          <a:noFill/>
        </p:spPr>
        <p:txBody>
          <a:bodyPr wrap="square" rtlCol="0">
            <a:spAutoFit/>
          </a:bodyPr>
          <a:lstStyle/>
          <a:p>
            <a:r>
              <a:rPr lang="es-AR" dirty="0"/>
              <a:t>44</a:t>
            </a:r>
          </a:p>
        </p:txBody>
      </p:sp>
      <p:sp>
        <p:nvSpPr>
          <p:cNvPr id="7" name="6 CuadroTexto"/>
          <p:cNvSpPr txBox="1"/>
          <p:nvPr/>
        </p:nvSpPr>
        <p:spPr>
          <a:xfrm>
            <a:off x="1907704" y="3501008"/>
            <a:ext cx="432048" cy="369332"/>
          </a:xfrm>
          <a:prstGeom prst="rect">
            <a:avLst/>
          </a:prstGeom>
          <a:noFill/>
        </p:spPr>
        <p:txBody>
          <a:bodyPr wrap="square" rtlCol="0">
            <a:spAutoFit/>
          </a:bodyPr>
          <a:lstStyle/>
          <a:p>
            <a:r>
              <a:rPr lang="es-AR" dirty="0"/>
              <a:t>12</a:t>
            </a:r>
          </a:p>
        </p:txBody>
      </p:sp>
      <p:sp>
        <p:nvSpPr>
          <p:cNvPr id="8" name="7 CuadroTexto"/>
          <p:cNvSpPr txBox="1"/>
          <p:nvPr/>
        </p:nvSpPr>
        <p:spPr>
          <a:xfrm>
            <a:off x="6228184" y="2450892"/>
            <a:ext cx="432048" cy="369332"/>
          </a:xfrm>
          <a:prstGeom prst="rect">
            <a:avLst/>
          </a:prstGeom>
          <a:noFill/>
        </p:spPr>
        <p:txBody>
          <a:bodyPr wrap="square" rtlCol="0">
            <a:spAutoFit/>
          </a:bodyPr>
          <a:lstStyle/>
          <a:p>
            <a:r>
              <a:rPr lang="es-AR" dirty="0"/>
              <a:t>12</a:t>
            </a:r>
          </a:p>
        </p:txBody>
      </p:sp>
      <p:sp>
        <p:nvSpPr>
          <p:cNvPr id="9" name="8 CuadroTexto"/>
          <p:cNvSpPr txBox="1"/>
          <p:nvPr/>
        </p:nvSpPr>
        <p:spPr>
          <a:xfrm>
            <a:off x="5796136" y="3861048"/>
            <a:ext cx="432048" cy="369332"/>
          </a:xfrm>
          <a:prstGeom prst="rect">
            <a:avLst/>
          </a:prstGeom>
          <a:noFill/>
        </p:spPr>
        <p:txBody>
          <a:bodyPr wrap="square" rtlCol="0">
            <a:spAutoFit/>
          </a:bodyPr>
          <a:lstStyle/>
          <a:p>
            <a:r>
              <a:rPr lang="es-AR" dirty="0"/>
              <a:t>32</a:t>
            </a:r>
          </a:p>
        </p:txBody>
      </p:sp>
      <p:sp>
        <p:nvSpPr>
          <p:cNvPr id="10" name="9 CuadroTexto"/>
          <p:cNvSpPr txBox="1"/>
          <p:nvPr/>
        </p:nvSpPr>
        <p:spPr>
          <a:xfrm>
            <a:off x="6300192" y="3861048"/>
            <a:ext cx="432048" cy="369332"/>
          </a:xfrm>
          <a:prstGeom prst="rect">
            <a:avLst/>
          </a:prstGeom>
          <a:noFill/>
        </p:spPr>
        <p:txBody>
          <a:bodyPr wrap="square" rtlCol="0">
            <a:spAutoFit/>
          </a:bodyPr>
          <a:lstStyle/>
          <a:p>
            <a:r>
              <a:rPr lang="es-AR" dirty="0"/>
              <a:t>12</a:t>
            </a:r>
          </a:p>
        </p:txBody>
      </p:sp>
      <p:sp>
        <p:nvSpPr>
          <p:cNvPr id="11" name="10 CuadroTexto"/>
          <p:cNvSpPr txBox="1"/>
          <p:nvPr/>
        </p:nvSpPr>
        <p:spPr>
          <a:xfrm>
            <a:off x="971600" y="4437112"/>
            <a:ext cx="432048" cy="369332"/>
          </a:xfrm>
          <a:prstGeom prst="rect">
            <a:avLst/>
          </a:prstGeom>
          <a:noFill/>
        </p:spPr>
        <p:txBody>
          <a:bodyPr wrap="square" rtlCol="0">
            <a:spAutoFit/>
          </a:bodyPr>
          <a:lstStyle/>
          <a:p>
            <a:r>
              <a:rPr lang="es-AR" dirty="0"/>
              <a:t>20</a:t>
            </a:r>
          </a:p>
        </p:txBody>
      </p:sp>
      <p:sp>
        <p:nvSpPr>
          <p:cNvPr id="12" name="2 Marcador de contenido"/>
          <p:cNvSpPr txBox="1">
            <a:spLocks/>
          </p:cNvSpPr>
          <p:nvPr/>
        </p:nvSpPr>
        <p:spPr>
          <a:xfrm>
            <a:off x="158824" y="5661248"/>
            <a:ext cx="8229600" cy="1052736"/>
          </a:xfrm>
          <a:prstGeom prst="rect">
            <a:avLst/>
          </a:prstGeom>
        </p:spPr>
        <p:txBody>
          <a:bodyPr vert="horz" lIns="91440" tIns="45720" rIns="91440" bIns="45720" rtlCol="0">
            <a:normAutofit fontScale="77500" lnSpcReduction="20000"/>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s-AR" sz="3200" dirty="0"/>
              <a:t>	Normalmente la Tabla de Paginas se guarda en el PCB de un Proceso (aumenta tiempo de cambio de contexto). </a:t>
            </a:r>
            <a:endParaRPr kumimoji="0" lang="es-AR" sz="320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s-AR" sz="3200" b="0" i="0" u="none" strike="noStrike" kern="1200" cap="none" spc="0" normalizeH="0" baseline="0" noProof="0" dirty="0">
              <a:ln>
                <a:noFill/>
              </a:ln>
              <a:solidFill>
                <a:schemeClr val="tx1"/>
              </a:solidFill>
              <a:effectLst/>
              <a:uLnTx/>
              <a:uFillTx/>
              <a:latin typeface="+mn-lt"/>
              <a:ea typeface="+mn-ea"/>
              <a:cs typeface="+mn-cs"/>
            </a:endParaRPr>
          </a:p>
        </p:txBody>
      </p:sp>
      <p:sp>
        <p:nvSpPr>
          <p:cNvPr id="13" name="3 CuadroTexto"/>
          <p:cNvSpPr txBox="1"/>
          <p:nvPr/>
        </p:nvSpPr>
        <p:spPr>
          <a:xfrm>
            <a:off x="8356717" y="1423132"/>
            <a:ext cx="432048" cy="369332"/>
          </a:xfrm>
          <a:prstGeom prst="rect">
            <a:avLst/>
          </a:prstGeom>
          <a:noFill/>
        </p:spPr>
        <p:txBody>
          <a:bodyPr wrap="square" rtlCol="0">
            <a:spAutoFit/>
          </a:bodyPr>
          <a:lstStyle/>
          <a:p>
            <a:r>
              <a:rPr lang="es-AR" dirty="0"/>
              <a:t>32</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0" y="44624"/>
            <a:ext cx="9144000" cy="1143000"/>
          </a:xfrm>
        </p:spPr>
        <p:txBody>
          <a:bodyPr>
            <a:normAutofit fontScale="90000"/>
          </a:bodyPr>
          <a:lstStyle/>
          <a:p>
            <a:r>
              <a:rPr lang="es-AR" b="1" dirty="0"/>
              <a:t>Solución para paginas de 4M: Paginación (2 Niveles)</a:t>
            </a:r>
          </a:p>
        </p:txBody>
      </p:sp>
      <p:pic>
        <p:nvPicPr>
          <p:cNvPr id="32770" name="Picture 2"/>
          <p:cNvPicPr>
            <a:picLocks noChangeAspect="1" noChangeArrowheads="1"/>
          </p:cNvPicPr>
          <p:nvPr/>
        </p:nvPicPr>
        <p:blipFill>
          <a:blip r:embed="rId2" cstate="print"/>
          <a:srcRect/>
          <a:stretch>
            <a:fillRect/>
          </a:stretch>
        </p:blipFill>
        <p:spPr bwMode="auto">
          <a:xfrm>
            <a:off x="1187624" y="1268760"/>
            <a:ext cx="7488832" cy="4453426"/>
          </a:xfrm>
          <a:prstGeom prst="rect">
            <a:avLst/>
          </a:prstGeom>
          <a:noFill/>
          <a:ln w="9525">
            <a:noFill/>
            <a:miter lim="800000"/>
            <a:headEnd/>
            <a:tailEnd/>
          </a:ln>
        </p:spPr>
      </p:pic>
      <p:sp>
        <p:nvSpPr>
          <p:cNvPr id="16" name="1 Título"/>
          <p:cNvSpPr txBox="1">
            <a:spLocks/>
          </p:cNvSpPr>
          <p:nvPr/>
        </p:nvSpPr>
        <p:spPr>
          <a:xfrm>
            <a:off x="3491880" y="5949280"/>
            <a:ext cx="2664296" cy="763786"/>
          </a:xfrm>
          <a:prstGeom prst="rect">
            <a:avLst/>
          </a:prstGeom>
        </p:spPr>
        <p:txBody>
          <a:bodyPr vert="horz" lIns="91440" tIns="45720" rIns="91440" bIns="45720" rtlCol="0" anchor="ctr">
            <a:normAutofit fontScale="55000" lnSpcReduction="200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s-AR" sz="4400" b="1" noProof="0" dirty="0">
                <a:latin typeface="+mj-lt"/>
                <a:ea typeface="+mj-ea"/>
                <a:cs typeface="+mj-cs"/>
              </a:rPr>
              <a:t>*Ej. Proceso de 12M</a:t>
            </a:r>
            <a:endParaRPr kumimoji="0" lang="es-AR" sz="4400" b="1" i="0" u="none" strike="noStrike" kern="1200" cap="none" spc="0" normalizeH="0" baseline="0" noProof="0" dirty="0">
              <a:ln>
                <a:noFill/>
              </a:ln>
              <a:solidFill>
                <a:schemeClr val="tx1"/>
              </a:solidFill>
              <a:effectLst/>
              <a:uLnTx/>
              <a:uFillTx/>
              <a:latin typeface="+mj-lt"/>
              <a:ea typeface="+mj-ea"/>
              <a:cs typeface="+mj-cs"/>
            </a:endParaRPr>
          </a:p>
        </p:txBody>
      </p:sp>
      <p:sp>
        <p:nvSpPr>
          <p:cNvPr id="5" name="1 Título"/>
          <p:cNvSpPr txBox="1">
            <a:spLocks/>
          </p:cNvSpPr>
          <p:nvPr/>
        </p:nvSpPr>
        <p:spPr>
          <a:xfrm>
            <a:off x="683568" y="5185494"/>
            <a:ext cx="1944216" cy="403746"/>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s-AR" sz="1400" b="1" noProof="0" dirty="0">
                <a:latin typeface="+mj-lt"/>
                <a:ea typeface="+mj-ea"/>
                <a:cs typeface="+mj-cs"/>
              </a:rPr>
              <a:t>(*PTBR genérico)</a:t>
            </a:r>
            <a:endParaRPr kumimoji="0" lang="es-AR" sz="1400" b="1"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24544" y="188640"/>
            <a:ext cx="8229600" cy="1143000"/>
          </a:xfrm>
        </p:spPr>
        <p:txBody>
          <a:bodyPr/>
          <a:lstStyle/>
          <a:p>
            <a:r>
              <a:rPr lang="es-AR" b="1" dirty="0"/>
              <a:t>Paginación (2 Niveles)</a:t>
            </a:r>
            <a:endParaRPr lang="es-AR" dirty="0"/>
          </a:p>
        </p:txBody>
      </p:sp>
      <p:sp>
        <p:nvSpPr>
          <p:cNvPr id="3" name="Marcador de contenido 2"/>
          <p:cNvSpPr>
            <a:spLocks noGrp="1"/>
          </p:cNvSpPr>
          <p:nvPr>
            <p:ph idx="1"/>
          </p:nvPr>
        </p:nvSpPr>
        <p:spPr>
          <a:xfrm>
            <a:off x="215516" y="1329603"/>
            <a:ext cx="8712968" cy="5073427"/>
          </a:xfrm>
        </p:spPr>
        <p:txBody>
          <a:bodyPr>
            <a:normAutofit fontScale="92500" lnSpcReduction="20000"/>
          </a:bodyPr>
          <a:lstStyle/>
          <a:p>
            <a:r>
              <a:rPr lang="es-AR" sz="2500" dirty="0"/>
              <a:t>No todo el espacio de direcciones virtuales es utilizado por todos los procesos</a:t>
            </a:r>
          </a:p>
          <a:p>
            <a:r>
              <a:rPr lang="es-AR" sz="2500" dirty="0"/>
              <a:t>Con 32 bits: </a:t>
            </a:r>
          </a:p>
          <a:p>
            <a:r>
              <a:rPr lang="es-AR" sz="2500" dirty="0"/>
              <a:t>Se pueden direccionar 4GBytes (2^32 bytes)</a:t>
            </a:r>
          </a:p>
          <a:p>
            <a:r>
              <a:rPr lang="es-AR" sz="2500" dirty="0"/>
              <a:t>con páginas de 4K: 2^20 páginas (2^32/2^12)</a:t>
            </a:r>
          </a:p>
          <a:p>
            <a:r>
              <a:rPr lang="es-AR" sz="2500" dirty="0"/>
              <a:t>Tabla de páginas con 1 Millón de entradas (1048576 de Registros de 4Bytes)</a:t>
            </a:r>
          </a:p>
          <a:p>
            <a:r>
              <a:rPr lang="es-AR" sz="2500" dirty="0"/>
              <a:t>Sólo se utilizan si el proceso ocupa 4G (4G = 4K x 1M de Reg)</a:t>
            </a:r>
          </a:p>
          <a:p>
            <a:r>
              <a:rPr lang="es-AR" sz="2500" dirty="0"/>
              <a:t>Para un proceso de 12M:</a:t>
            </a:r>
          </a:p>
          <a:p>
            <a:pPr marL="0" indent="0">
              <a:buNone/>
            </a:pPr>
            <a:r>
              <a:rPr lang="es-AR" sz="2500" dirty="0"/>
              <a:t>     (12x2^20)/2^12=12x2^8 páginas= 3x2^10 pág (</a:t>
            </a:r>
            <a:r>
              <a:rPr lang="es-AR" sz="2500" b="1" dirty="0"/>
              <a:t>3K </a:t>
            </a:r>
            <a:r>
              <a:rPr lang="es-AR" sz="2500" b="1" dirty="0" err="1"/>
              <a:t>pág</a:t>
            </a:r>
            <a:r>
              <a:rPr lang="es-AR" sz="2500" dirty="0"/>
              <a:t>)</a:t>
            </a:r>
          </a:p>
          <a:p>
            <a:r>
              <a:rPr lang="es-AR" sz="2500" dirty="0"/>
              <a:t>Necesito 3K de entradas en la tabla de paginas.</a:t>
            </a:r>
          </a:p>
          <a:p>
            <a:r>
              <a:rPr lang="es-AR" sz="2500" dirty="0"/>
              <a:t>1 TP N1 + 3 TP N2=4x1024 x4Bytes=16KB (frente a 4MB si utilizará paginación de 1 Nivel y debería guardar todas la tabla de paginas s paginas).</a:t>
            </a:r>
          </a:p>
          <a:p>
            <a:endParaRPr lang="es-AR" sz="2500" dirty="0"/>
          </a:p>
        </p:txBody>
      </p:sp>
    </p:spTree>
    <p:extLst>
      <p:ext uri="{BB962C8B-B14F-4D97-AF65-F5344CB8AC3E}">
        <p14:creationId xmlns:p14="http://schemas.microsoft.com/office/powerpoint/2010/main" val="32462964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Paginación (2 Niveles)</a:t>
            </a:r>
            <a:endParaRPr lang="es-AR" dirty="0"/>
          </a:p>
        </p:txBody>
      </p:sp>
      <p:sp>
        <p:nvSpPr>
          <p:cNvPr id="3" name="2 Marcador de contenido"/>
          <p:cNvSpPr>
            <a:spLocks noGrp="1"/>
          </p:cNvSpPr>
          <p:nvPr>
            <p:ph idx="1"/>
          </p:nvPr>
        </p:nvSpPr>
        <p:spPr>
          <a:xfrm>
            <a:off x="457200" y="1340769"/>
            <a:ext cx="8229600" cy="2304256"/>
          </a:xfrm>
        </p:spPr>
        <p:txBody>
          <a:bodyPr/>
          <a:lstStyle/>
          <a:p>
            <a:pPr>
              <a:buNone/>
            </a:pPr>
            <a:r>
              <a:rPr lang="es-AR" dirty="0"/>
              <a:t>	Como configuro la Paginación en la asignación de memoria. En </a:t>
            </a:r>
            <a:r>
              <a:rPr lang="es-AR" b="1" dirty="0"/>
              <a:t>CR0 </a:t>
            </a:r>
            <a:r>
              <a:rPr lang="es-AR" dirty="0"/>
              <a:t>lo activo y por medio de </a:t>
            </a:r>
            <a:r>
              <a:rPr lang="es-AR" b="1" dirty="0"/>
              <a:t>CR3</a:t>
            </a:r>
            <a:r>
              <a:rPr lang="es-AR" dirty="0"/>
              <a:t> tengo la </a:t>
            </a:r>
            <a:r>
              <a:rPr lang="es-AR" b="1" dirty="0"/>
              <a:t>dirección Física del comienzo de la tabla de paginas </a:t>
            </a:r>
            <a:r>
              <a:rPr lang="es-AR" dirty="0"/>
              <a:t>(page Directory).</a:t>
            </a:r>
          </a:p>
          <a:p>
            <a:pPr>
              <a:buNone/>
            </a:pPr>
            <a:endParaRPr lang="es-AR" dirty="0"/>
          </a:p>
          <a:p>
            <a:pPr>
              <a:buNone/>
            </a:pPr>
            <a:endParaRPr lang="es-AR" dirty="0"/>
          </a:p>
        </p:txBody>
      </p:sp>
      <p:pic>
        <p:nvPicPr>
          <p:cNvPr id="4" name="Picture 2"/>
          <p:cNvPicPr>
            <a:picLocks noChangeAspect="1" noChangeArrowheads="1"/>
          </p:cNvPicPr>
          <p:nvPr/>
        </p:nvPicPr>
        <p:blipFill>
          <a:blip r:embed="rId2" cstate="print"/>
          <a:srcRect/>
          <a:stretch>
            <a:fillRect/>
          </a:stretch>
        </p:blipFill>
        <p:spPr bwMode="auto">
          <a:xfrm>
            <a:off x="2483768" y="3407461"/>
            <a:ext cx="5127641" cy="2607389"/>
          </a:xfrm>
          <a:prstGeom prst="rect">
            <a:avLst/>
          </a:prstGeom>
          <a:noFill/>
          <a:ln w="9525">
            <a:noFill/>
            <a:miter lim="800000"/>
            <a:headEnd/>
            <a:tailEnd/>
          </a:ln>
        </p:spPr>
      </p:pic>
      <p:sp>
        <p:nvSpPr>
          <p:cNvPr id="5" name="Rectángulo 4"/>
          <p:cNvSpPr/>
          <p:nvPr/>
        </p:nvSpPr>
        <p:spPr>
          <a:xfrm>
            <a:off x="410609" y="6381328"/>
            <a:ext cx="6840760" cy="369332"/>
          </a:xfrm>
          <a:prstGeom prst="rect">
            <a:avLst/>
          </a:prstGeom>
        </p:spPr>
        <p:txBody>
          <a:bodyPr wrap="square">
            <a:spAutoFit/>
          </a:bodyPr>
          <a:lstStyle/>
          <a:p>
            <a:r>
              <a:rPr lang="es-AR" dirty="0"/>
              <a:t>*CR3 apunta al directorio de paginas del proceso actual</a:t>
            </a:r>
          </a:p>
        </p:txBody>
      </p:sp>
    </p:spTree>
    <p:extLst>
      <p:ext uri="{BB962C8B-B14F-4D97-AF65-F5344CB8AC3E}">
        <p14:creationId xmlns:p14="http://schemas.microsoft.com/office/powerpoint/2010/main" val="32638143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46546" y="44624"/>
            <a:ext cx="8229600" cy="1143000"/>
          </a:xfrm>
        </p:spPr>
        <p:txBody>
          <a:bodyPr>
            <a:normAutofit fontScale="90000"/>
          </a:bodyPr>
          <a:lstStyle/>
          <a:p>
            <a:r>
              <a:rPr lang="es-AR" b="1" dirty="0"/>
              <a:t>Paginación (2 Niveles)</a:t>
            </a:r>
            <a:br>
              <a:rPr lang="es-AR" b="1" dirty="0"/>
            </a:br>
            <a:r>
              <a:rPr lang="es-AR" b="1" dirty="0"/>
              <a:t>Entrada del directorio de página (PDE) </a:t>
            </a:r>
          </a:p>
        </p:txBody>
      </p:sp>
      <p:sp>
        <p:nvSpPr>
          <p:cNvPr id="3" name="Marcador de contenido 2"/>
          <p:cNvSpPr>
            <a:spLocks noGrp="1"/>
          </p:cNvSpPr>
          <p:nvPr>
            <p:ph idx="1"/>
          </p:nvPr>
        </p:nvSpPr>
        <p:spPr>
          <a:xfrm>
            <a:off x="467544" y="2276872"/>
            <a:ext cx="8229600" cy="4418603"/>
          </a:xfrm>
        </p:spPr>
        <p:txBody>
          <a:bodyPr>
            <a:normAutofit fontScale="55000" lnSpcReduction="20000"/>
          </a:bodyPr>
          <a:lstStyle/>
          <a:p>
            <a:r>
              <a:rPr lang="es-AR" b="1" dirty="0"/>
              <a:t>Page-Table base Addres: </a:t>
            </a:r>
            <a:r>
              <a:rPr lang="es-AR" dirty="0"/>
              <a:t>Apunta a la base de la tabla. Solo se necesitan 20 bits para acceder a la base de la tabla de páginas que puede estar en cualquier múltiplo de 4K del espacio lineal. </a:t>
            </a:r>
          </a:p>
          <a:p>
            <a:r>
              <a:rPr lang="es-AR" dirty="0"/>
              <a:t>Avail: Disponible para el programador de sistemas</a:t>
            </a:r>
          </a:p>
          <a:p>
            <a:r>
              <a:rPr lang="es-AR" dirty="0"/>
              <a:t>G (Global): Controla el comportamiento del TLB cuando CR3 es recargado.   Debe ser 0 para paginación de 4k.</a:t>
            </a:r>
          </a:p>
          <a:p>
            <a:r>
              <a:rPr lang="es-AR" b="1" dirty="0"/>
              <a:t>PS (Page size): </a:t>
            </a:r>
            <a:r>
              <a:rPr lang="es-AR" dirty="0"/>
              <a:t>0 para 4K y 1 para 4MB</a:t>
            </a:r>
          </a:p>
          <a:p>
            <a:r>
              <a:rPr lang="es-AR" dirty="0"/>
              <a:t> AVL: Reservado – Siempre 0</a:t>
            </a:r>
          </a:p>
          <a:p>
            <a:r>
              <a:rPr lang="es-AR" dirty="0"/>
              <a:t> A (Accessed): Se pone en 1 cada vez que se realiza una lectura o escritura</a:t>
            </a:r>
          </a:p>
          <a:p>
            <a:r>
              <a:rPr lang="es-AR" dirty="0"/>
              <a:t> PCD (Page Cache Disabled):  si es 1 lo apuntado por el PDE correspondiente no será “cacheado”. No usar para I/O mapeado en memoria.</a:t>
            </a:r>
          </a:p>
          <a:p>
            <a:r>
              <a:rPr lang="es-AR" dirty="0"/>
              <a:t> PWT (Page Write Through):  Política de gestión de cache </a:t>
            </a:r>
          </a:p>
          <a:p>
            <a:r>
              <a:rPr lang="es-AR" b="1" dirty="0"/>
              <a:t>U/S (User/Supervisor):  </a:t>
            </a:r>
            <a:r>
              <a:rPr lang="es-AR" dirty="0"/>
              <a:t>Si es 1 puede ser accedida por niveles 0,1,2 y 3. Si es 0 solo puede ser accedida por niveles 0, 1 y 2</a:t>
            </a:r>
          </a:p>
          <a:p>
            <a:r>
              <a:rPr lang="es-AR" b="1" dirty="0"/>
              <a:t> R/W: </a:t>
            </a:r>
            <a:r>
              <a:rPr lang="es-AR" dirty="0"/>
              <a:t>0=Read Only  1=Readable &amp; Writable</a:t>
            </a:r>
          </a:p>
          <a:p>
            <a:r>
              <a:rPr lang="es-AR" dirty="0"/>
              <a:t> </a:t>
            </a:r>
            <a:r>
              <a:rPr lang="es-AR" b="1" dirty="0"/>
              <a:t>P</a:t>
            </a:r>
            <a:r>
              <a:rPr lang="es-AR" dirty="0"/>
              <a:t> (Presente): La página esta presente en memoria, de lo contrario provocará una excepción 14 (La dirección lineal queda en CR2) </a:t>
            </a:r>
          </a:p>
        </p:txBody>
      </p:sp>
      <p:pic>
        <p:nvPicPr>
          <p:cNvPr id="4" name="Imagen 3"/>
          <p:cNvPicPr>
            <a:picLocks noChangeAspect="1"/>
          </p:cNvPicPr>
          <p:nvPr/>
        </p:nvPicPr>
        <p:blipFill>
          <a:blip r:embed="rId2"/>
          <a:stretch>
            <a:fillRect/>
          </a:stretch>
        </p:blipFill>
        <p:spPr>
          <a:xfrm>
            <a:off x="827583" y="1196752"/>
            <a:ext cx="6867525" cy="1047750"/>
          </a:xfrm>
          <a:prstGeom prst="rect">
            <a:avLst/>
          </a:prstGeom>
        </p:spPr>
      </p:pic>
    </p:spTree>
    <p:extLst>
      <p:ext uri="{BB962C8B-B14F-4D97-AF65-F5344CB8AC3E}">
        <p14:creationId xmlns:p14="http://schemas.microsoft.com/office/powerpoint/2010/main" val="41342649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17614" y="841276"/>
            <a:ext cx="8229600" cy="1143000"/>
          </a:xfrm>
        </p:spPr>
        <p:txBody>
          <a:bodyPr/>
          <a:lstStyle/>
          <a:p>
            <a:r>
              <a:rPr lang="es-AR" b="1" dirty="0"/>
              <a:t>Entrada de tabla de Página (PTE)</a:t>
            </a:r>
          </a:p>
        </p:txBody>
      </p:sp>
      <p:sp>
        <p:nvSpPr>
          <p:cNvPr id="3" name="Marcador de contenido 2"/>
          <p:cNvSpPr>
            <a:spLocks noGrp="1"/>
          </p:cNvSpPr>
          <p:nvPr>
            <p:ph idx="1"/>
          </p:nvPr>
        </p:nvSpPr>
        <p:spPr>
          <a:xfrm>
            <a:off x="457200" y="3717032"/>
            <a:ext cx="8229600" cy="2736304"/>
          </a:xfrm>
        </p:spPr>
        <p:txBody>
          <a:bodyPr>
            <a:normAutofit fontScale="70000" lnSpcReduction="20000"/>
          </a:bodyPr>
          <a:lstStyle/>
          <a:p>
            <a:r>
              <a:rPr lang="es-AR" b="1" dirty="0"/>
              <a:t>Page-Table base Address: </a:t>
            </a:r>
            <a:r>
              <a:rPr lang="es-AR" dirty="0"/>
              <a:t>Apunta a la base del frame de la página.  </a:t>
            </a:r>
          </a:p>
          <a:p>
            <a:r>
              <a:rPr lang="es-AR" dirty="0"/>
              <a:t> Page Attribute Table index: Soportado a partir de pentium III.  Debe permanecer en 0 </a:t>
            </a:r>
          </a:p>
          <a:p>
            <a:r>
              <a:rPr lang="es-AR" dirty="0"/>
              <a:t> </a:t>
            </a:r>
            <a:r>
              <a:rPr lang="es-AR" b="1" dirty="0"/>
              <a:t>D (Dirty): </a:t>
            </a:r>
            <a:r>
              <a:rPr lang="es-AR" dirty="0"/>
              <a:t>El procesador lo cambia a 1 si la pagina apuntada por el descriptor fue escrita. Y permanece en 1 hasta que sea puesto a 0 por el software.  Se lo utiliza para indicar que </a:t>
            </a:r>
            <a:r>
              <a:rPr lang="es-AR" b="1" dirty="0"/>
              <a:t>ha sido modificado </a:t>
            </a:r>
            <a:r>
              <a:rPr lang="es-AR" dirty="0"/>
              <a:t>y difiere de las paginas en el espacio de swap</a:t>
            </a:r>
          </a:p>
          <a:p>
            <a:r>
              <a:rPr lang="es-AR" dirty="0"/>
              <a:t>El resto de los atributos son análogos al descriptor de tabla pero a nivel de página.</a:t>
            </a:r>
          </a:p>
        </p:txBody>
      </p:sp>
      <p:pic>
        <p:nvPicPr>
          <p:cNvPr id="4" name="Imagen 3"/>
          <p:cNvPicPr>
            <a:picLocks noChangeAspect="1"/>
          </p:cNvPicPr>
          <p:nvPr/>
        </p:nvPicPr>
        <p:blipFill>
          <a:blip r:embed="rId2"/>
          <a:stretch>
            <a:fillRect/>
          </a:stretch>
        </p:blipFill>
        <p:spPr>
          <a:xfrm>
            <a:off x="755576" y="1916832"/>
            <a:ext cx="8024822" cy="1296144"/>
          </a:xfrm>
          <a:prstGeom prst="rect">
            <a:avLst/>
          </a:prstGeom>
        </p:spPr>
      </p:pic>
      <p:sp>
        <p:nvSpPr>
          <p:cNvPr id="5" name="Título 1"/>
          <p:cNvSpPr txBox="1">
            <a:spLocks/>
          </p:cNvSpPr>
          <p:nvPr/>
        </p:nvSpPr>
        <p:spPr>
          <a:xfrm>
            <a:off x="179512" y="-121626"/>
            <a:ext cx="8229600" cy="1143000"/>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AR" b="1" dirty="0"/>
              <a:t>Paginación (2 Niveles)</a:t>
            </a:r>
          </a:p>
        </p:txBody>
      </p:sp>
    </p:spTree>
    <p:extLst>
      <p:ext uri="{BB962C8B-B14F-4D97-AF65-F5344CB8AC3E}">
        <p14:creationId xmlns:p14="http://schemas.microsoft.com/office/powerpoint/2010/main" val="20510215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23528" y="485800"/>
            <a:ext cx="8229600" cy="1143000"/>
          </a:xfrm>
        </p:spPr>
        <p:txBody>
          <a:bodyPr/>
          <a:lstStyle/>
          <a:p>
            <a:r>
              <a:rPr lang="es-AR" b="1" dirty="0"/>
              <a:t>Paginación (2 Niveles)</a:t>
            </a:r>
            <a:endParaRPr lang="es-AR" dirty="0"/>
          </a:p>
        </p:txBody>
      </p:sp>
      <p:grpSp>
        <p:nvGrpSpPr>
          <p:cNvPr id="4" name="3 Grupo"/>
          <p:cNvGrpSpPr/>
          <p:nvPr/>
        </p:nvGrpSpPr>
        <p:grpSpPr>
          <a:xfrm>
            <a:off x="1331639" y="2701935"/>
            <a:ext cx="5472608" cy="2874529"/>
            <a:chOff x="2724601" y="1552955"/>
            <a:chExt cx="6101122" cy="1579166"/>
          </a:xfrm>
        </p:grpSpPr>
        <p:grpSp>
          <p:nvGrpSpPr>
            <p:cNvPr id="5" name="12 Grupo"/>
            <p:cNvGrpSpPr/>
            <p:nvPr/>
          </p:nvGrpSpPr>
          <p:grpSpPr>
            <a:xfrm>
              <a:off x="2771800" y="1552955"/>
              <a:ext cx="6053923" cy="1309273"/>
              <a:chOff x="2771800" y="1552955"/>
              <a:chExt cx="6053923" cy="1309273"/>
            </a:xfrm>
          </p:grpSpPr>
          <p:sp>
            <p:nvSpPr>
              <p:cNvPr id="7" name="6 CuadroTexto"/>
              <p:cNvSpPr txBox="1"/>
              <p:nvPr/>
            </p:nvSpPr>
            <p:spPr>
              <a:xfrm>
                <a:off x="2930558" y="1552955"/>
                <a:ext cx="3138868" cy="202898"/>
              </a:xfrm>
              <a:prstGeom prst="rect">
                <a:avLst/>
              </a:prstGeom>
              <a:noFill/>
            </p:spPr>
            <p:txBody>
              <a:bodyPr wrap="none" rtlCol="0">
                <a:spAutoFit/>
              </a:bodyPr>
              <a:lstStyle/>
              <a:p>
                <a:r>
                  <a:rPr lang="es-AR" dirty="0"/>
                  <a:t>Numero de Pagina 2 Niveles</a:t>
                </a:r>
              </a:p>
            </p:txBody>
          </p:sp>
          <p:sp>
            <p:nvSpPr>
              <p:cNvPr id="8" name="7 CuadroTexto"/>
              <p:cNvSpPr txBox="1"/>
              <p:nvPr/>
            </p:nvSpPr>
            <p:spPr>
              <a:xfrm>
                <a:off x="6126266" y="1556792"/>
                <a:ext cx="2699457" cy="369332"/>
              </a:xfrm>
              <a:prstGeom prst="rect">
                <a:avLst/>
              </a:prstGeom>
              <a:noFill/>
            </p:spPr>
            <p:txBody>
              <a:bodyPr wrap="none" rtlCol="0">
                <a:spAutoFit/>
              </a:bodyPr>
              <a:lstStyle/>
              <a:p>
                <a:r>
                  <a:rPr lang="es-AR" dirty="0"/>
                  <a:t>Desplazamiento de Pagina</a:t>
                </a:r>
              </a:p>
            </p:txBody>
          </p:sp>
          <p:grpSp>
            <p:nvGrpSpPr>
              <p:cNvPr id="9" name="11 Grupo"/>
              <p:cNvGrpSpPr/>
              <p:nvPr/>
            </p:nvGrpSpPr>
            <p:grpSpPr>
              <a:xfrm>
                <a:off x="2771800" y="1833703"/>
                <a:ext cx="5213221" cy="1028525"/>
                <a:chOff x="2771800" y="1833703"/>
                <a:chExt cx="5213221" cy="1028525"/>
              </a:xfrm>
            </p:grpSpPr>
            <p:sp>
              <p:nvSpPr>
                <p:cNvPr id="10" name="9 Rectángulo"/>
                <p:cNvSpPr/>
                <p:nvPr/>
              </p:nvSpPr>
              <p:spPr>
                <a:xfrm>
                  <a:off x="2771800" y="1833703"/>
                  <a:ext cx="1728192" cy="3164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p1</a:t>
                  </a:r>
                </a:p>
              </p:txBody>
            </p:sp>
            <p:sp>
              <p:nvSpPr>
                <p:cNvPr id="11" name="10 Rectángulo"/>
                <p:cNvSpPr/>
                <p:nvPr/>
              </p:nvSpPr>
              <p:spPr>
                <a:xfrm>
                  <a:off x="6256829" y="1833703"/>
                  <a:ext cx="1728192" cy="3164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12" name="7 CuadroTexto"/>
                <p:cNvSpPr txBox="1"/>
                <p:nvPr/>
              </p:nvSpPr>
              <p:spPr>
                <a:xfrm>
                  <a:off x="3206269" y="2189731"/>
                  <a:ext cx="965394" cy="202898"/>
                </a:xfrm>
                <a:prstGeom prst="rect">
                  <a:avLst/>
                </a:prstGeom>
                <a:noFill/>
              </p:spPr>
              <p:txBody>
                <a:bodyPr wrap="none" rtlCol="0">
                  <a:spAutoFit/>
                </a:bodyPr>
                <a:lstStyle/>
                <a:p>
                  <a:r>
                    <a:rPr lang="es-AR" dirty="0"/>
                    <a:t> 10 bits</a:t>
                  </a:r>
                </a:p>
              </p:txBody>
            </p:sp>
            <p:sp>
              <p:nvSpPr>
                <p:cNvPr id="13" name="12 CuadroTexto"/>
                <p:cNvSpPr txBox="1"/>
                <p:nvPr/>
              </p:nvSpPr>
              <p:spPr>
                <a:xfrm>
                  <a:off x="5220072" y="2492896"/>
                  <a:ext cx="306494" cy="369332"/>
                </a:xfrm>
                <a:prstGeom prst="rect">
                  <a:avLst/>
                </a:prstGeom>
                <a:noFill/>
              </p:spPr>
              <p:txBody>
                <a:bodyPr wrap="none" rtlCol="0">
                  <a:spAutoFit/>
                </a:bodyPr>
                <a:lstStyle/>
                <a:p>
                  <a:r>
                    <a:rPr lang="es-AR" dirty="0"/>
                    <a:t>n</a:t>
                  </a:r>
                </a:p>
              </p:txBody>
            </p:sp>
          </p:grpSp>
        </p:grpSp>
        <p:sp>
          <p:nvSpPr>
            <p:cNvPr id="6" name="5 CuadroTexto"/>
            <p:cNvSpPr txBox="1"/>
            <p:nvPr/>
          </p:nvSpPr>
          <p:spPr>
            <a:xfrm>
              <a:off x="2724601" y="2624876"/>
              <a:ext cx="3753131" cy="507245"/>
            </a:xfrm>
            <a:prstGeom prst="rect">
              <a:avLst/>
            </a:prstGeom>
            <a:noFill/>
          </p:spPr>
          <p:txBody>
            <a:bodyPr wrap="none" rtlCol="0">
              <a:spAutoFit/>
            </a:bodyPr>
            <a:lstStyle/>
            <a:p>
              <a:r>
                <a:rPr lang="es-AR" b="1" dirty="0"/>
                <a:t>p1: </a:t>
              </a:r>
              <a:r>
                <a:rPr lang="es-AR" dirty="0"/>
                <a:t>numero de pagina exterior</a:t>
              </a:r>
            </a:p>
            <a:p>
              <a:r>
                <a:rPr lang="es-AR" b="1" dirty="0"/>
                <a:t>p2: </a:t>
              </a:r>
              <a:r>
                <a:rPr lang="es-AR" dirty="0"/>
                <a:t>numero de la tabla de paginas</a:t>
              </a:r>
            </a:p>
            <a:p>
              <a:r>
                <a:rPr lang="es-AR" b="1" dirty="0"/>
                <a:t>d: </a:t>
              </a:r>
              <a:r>
                <a:rPr lang="es-AR" dirty="0"/>
                <a:t>Desplazamiento de Pagina</a:t>
              </a:r>
            </a:p>
          </p:txBody>
        </p:sp>
      </p:grpSp>
      <p:sp>
        <p:nvSpPr>
          <p:cNvPr id="15" name="14 Rectángulo"/>
          <p:cNvSpPr/>
          <p:nvPr/>
        </p:nvSpPr>
        <p:spPr>
          <a:xfrm>
            <a:off x="2915816" y="3212976"/>
            <a:ext cx="1550161"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p2</a:t>
            </a:r>
          </a:p>
        </p:txBody>
      </p:sp>
      <p:sp>
        <p:nvSpPr>
          <p:cNvPr id="16" name="7 CuadroTexto"/>
          <p:cNvSpPr txBox="1"/>
          <p:nvPr/>
        </p:nvSpPr>
        <p:spPr>
          <a:xfrm>
            <a:off x="3274009" y="3861048"/>
            <a:ext cx="865943" cy="369332"/>
          </a:xfrm>
          <a:prstGeom prst="rect">
            <a:avLst/>
          </a:prstGeom>
          <a:noFill/>
        </p:spPr>
        <p:txBody>
          <a:bodyPr wrap="none" rtlCol="0">
            <a:spAutoFit/>
          </a:bodyPr>
          <a:lstStyle/>
          <a:p>
            <a:r>
              <a:rPr lang="es-AR" dirty="0"/>
              <a:t> 10 bits</a:t>
            </a:r>
          </a:p>
        </p:txBody>
      </p:sp>
      <p:sp>
        <p:nvSpPr>
          <p:cNvPr id="17" name="7 CuadroTexto"/>
          <p:cNvSpPr txBox="1"/>
          <p:nvPr/>
        </p:nvSpPr>
        <p:spPr>
          <a:xfrm>
            <a:off x="4932040" y="3861048"/>
            <a:ext cx="865943" cy="369332"/>
          </a:xfrm>
          <a:prstGeom prst="rect">
            <a:avLst/>
          </a:prstGeom>
          <a:noFill/>
        </p:spPr>
        <p:txBody>
          <a:bodyPr wrap="none" rtlCol="0">
            <a:spAutoFit/>
          </a:bodyPr>
          <a:lstStyle/>
          <a:p>
            <a:r>
              <a:rPr lang="es-AR" dirty="0"/>
              <a:t> 12 bits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Paginación (2 Niveles)</a:t>
            </a:r>
            <a:endParaRPr lang="es-AR" dirty="0"/>
          </a:p>
        </p:txBody>
      </p:sp>
      <p:sp>
        <p:nvSpPr>
          <p:cNvPr id="6" name="5 CuadroTexto"/>
          <p:cNvSpPr txBox="1"/>
          <p:nvPr/>
        </p:nvSpPr>
        <p:spPr>
          <a:xfrm>
            <a:off x="7271792" y="5877272"/>
            <a:ext cx="1607812" cy="369332"/>
          </a:xfrm>
          <a:prstGeom prst="rect">
            <a:avLst/>
          </a:prstGeom>
          <a:noFill/>
        </p:spPr>
        <p:txBody>
          <a:bodyPr wrap="none" rtlCol="0">
            <a:spAutoFit/>
          </a:bodyPr>
          <a:lstStyle/>
          <a:p>
            <a:r>
              <a:rPr lang="es-AR" dirty="0"/>
              <a:t>Memoria Física</a:t>
            </a:r>
          </a:p>
        </p:txBody>
      </p:sp>
      <p:sp>
        <p:nvSpPr>
          <p:cNvPr id="8" name="7 Rectángulo"/>
          <p:cNvSpPr/>
          <p:nvPr/>
        </p:nvSpPr>
        <p:spPr>
          <a:xfrm>
            <a:off x="467544" y="2204864"/>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CPU</a:t>
            </a:r>
          </a:p>
        </p:txBody>
      </p:sp>
      <p:sp>
        <p:nvSpPr>
          <p:cNvPr id="9" name="8 Rectángulo"/>
          <p:cNvSpPr/>
          <p:nvPr/>
        </p:nvSpPr>
        <p:spPr>
          <a:xfrm>
            <a:off x="1979712" y="2420888"/>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p1</a:t>
            </a:r>
          </a:p>
        </p:txBody>
      </p:sp>
      <p:sp>
        <p:nvSpPr>
          <p:cNvPr id="10" name="9 Rectángulo"/>
          <p:cNvSpPr/>
          <p:nvPr/>
        </p:nvSpPr>
        <p:spPr>
          <a:xfrm>
            <a:off x="2991502" y="2420888"/>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12" name="11 Rectángulo"/>
          <p:cNvSpPr/>
          <p:nvPr/>
        </p:nvSpPr>
        <p:spPr>
          <a:xfrm>
            <a:off x="6876256" y="2420888"/>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13" name="12 Rectángulo"/>
          <p:cNvSpPr/>
          <p:nvPr/>
        </p:nvSpPr>
        <p:spPr>
          <a:xfrm>
            <a:off x="7592658" y="2348880"/>
            <a:ext cx="1008112" cy="345638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AR" dirty="0"/>
          </a:p>
        </p:txBody>
      </p:sp>
      <p:sp>
        <p:nvSpPr>
          <p:cNvPr id="14" name="13 Rectángulo"/>
          <p:cNvSpPr/>
          <p:nvPr/>
        </p:nvSpPr>
        <p:spPr>
          <a:xfrm>
            <a:off x="3275856" y="335699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5" name="14 Rectángulo"/>
          <p:cNvSpPr/>
          <p:nvPr/>
        </p:nvSpPr>
        <p:spPr>
          <a:xfrm>
            <a:off x="3275856" y="3573016"/>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6" name="15 Rectángulo"/>
          <p:cNvSpPr/>
          <p:nvPr/>
        </p:nvSpPr>
        <p:spPr>
          <a:xfrm>
            <a:off x="3275856" y="378904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7" name="16 Rectángulo"/>
          <p:cNvSpPr/>
          <p:nvPr/>
        </p:nvSpPr>
        <p:spPr>
          <a:xfrm>
            <a:off x="3275856" y="4005064"/>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8" name="17 Rectángulo"/>
          <p:cNvSpPr/>
          <p:nvPr/>
        </p:nvSpPr>
        <p:spPr>
          <a:xfrm>
            <a:off x="3275856" y="4221088"/>
            <a:ext cx="1008112" cy="21602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f1</a:t>
            </a:r>
          </a:p>
        </p:txBody>
      </p:sp>
      <p:sp>
        <p:nvSpPr>
          <p:cNvPr id="19" name="18 Rectángulo"/>
          <p:cNvSpPr/>
          <p:nvPr/>
        </p:nvSpPr>
        <p:spPr>
          <a:xfrm>
            <a:off x="3275856" y="443711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0" name="19 Rectángulo"/>
          <p:cNvSpPr/>
          <p:nvPr/>
        </p:nvSpPr>
        <p:spPr>
          <a:xfrm>
            <a:off x="3275856" y="5301208"/>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1" name="20 Rectángulo"/>
          <p:cNvSpPr/>
          <p:nvPr/>
        </p:nvSpPr>
        <p:spPr>
          <a:xfrm>
            <a:off x="3275856" y="4653136"/>
            <a:ext cx="10081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p:txBody>
      </p:sp>
      <p:sp>
        <p:nvSpPr>
          <p:cNvPr id="22" name="21 Rectángulo"/>
          <p:cNvSpPr/>
          <p:nvPr/>
        </p:nvSpPr>
        <p:spPr>
          <a:xfrm>
            <a:off x="3275856" y="5085184"/>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3" name="22 Rectángulo"/>
          <p:cNvSpPr/>
          <p:nvPr/>
        </p:nvSpPr>
        <p:spPr>
          <a:xfrm>
            <a:off x="3275856" y="551723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4" name="23 CuadroTexto"/>
          <p:cNvSpPr txBox="1"/>
          <p:nvPr/>
        </p:nvSpPr>
        <p:spPr>
          <a:xfrm>
            <a:off x="1858100" y="1835532"/>
            <a:ext cx="1705788" cy="369332"/>
          </a:xfrm>
          <a:prstGeom prst="rect">
            <a:avLst/>
          </a:prstGeom>
          <a:noFill/>
        </p:spPr>
        <p:txBody>
          <a:bodyPr wrap="none" rtlCol="0">
            <a:spAutoFit/>
          </a:bodyPr>
          <a:lstStyle/>
          <a:p>
            <a:r>
              <a:rPr lang="es-AR" dirty="0"/>
              <a:t>Dirección Lógica</a:t>
            </a:r>
          </a:p>
        </p:txBody>
      </p:sp>
      <p:sp>
        <p:nvSpPr>
          <p:cNvPr id="25" name="24 CuadroTexto"/>
          <p:cNvSpPr txBox="1"/>
          <p:nvPr/>
        </p:nvSpPr>
        <p:spPr>
          <a:xfrm>
            <a:off x="6012160" y="1772816"/>
            <a:ext cx="1625638" cy="369332"/>
          </a:xfrm>
          <a:prstGeom prst="rect">
            <a:avLst/>
          </a:prstGeom>
          <a:noFill/>
        </p:spPr>
        <p:txBody>
          <a:bodyPr wrap="none" rtlCol="0">
            <a:spAutoFit/>
          </a:bodyPr>
          <a:lstStyle/>
          <a:p>
            <a:r>
              <a:rPr lang="es-AR" dirty="0"/>
              <a:t>Dirección Física</a:t>
            </a:r>
          </a:p>
        </p:txBody>
      </p:sp>
      <p:cxnSp>
        <p:nvCxnSpPr>
          <p:cNvPr id="26" name="25 Conector recto de flecha"/>
          <p:cNvCxnSpPr>
            <a:stCxn id="8" idx="3"/>
            <a:endCxn id="9" idx="1"/>
          </p:cNvCxnSpPr>
          <p:nvPr/>
        </p:nvCxnSpPr>
        <p:spPr>
          <a:xfrm>
            <a:off x="1619672" y="2600908"/>
            <a:ext cx="36004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26 Forma"/>
          <p:cNvCxnSpPr>
            <a:stCxn id="9" idx="2"/>
            <a:endCxn id="18" idx="1"/>
          </p:cNvCxnSpPr>
          <p:nvPr/>
        </p:nvCxnSpPr>
        <p:spPr>
          <a:xfrm rot="16200000" flipH="1">
            <a:off x="1979712" y="3032956"/>
            <a:ext cx="1548172" cy="1044116"/>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28" name="27 Abrir llave"/>
          <p:cNvSpPr/>
          <p:nvPr/>
        </p:nvSpPr>
        <p:spPr>
          <a:xfrm>
            <a:off x="2987824" y="3356992"/>
            <a:ext cx="216024" cy="86409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29" name="28 CuadroTexto"/>
          <p:cNvSpPr txBox="1"/>
          <p:nvPr/>
        </p:nvSpPr>
        <p:spPr>
          <a:xfrm>
            <a:off x="2771800" y="3573016"/>
            <a:ext cx="423514" cy="369332"/>
          </a:xfrm>
          <a:prstGeom prst="rect">
            <a:avLst/>
          </a:prstGeom>
          <a:noFill/>
        </p:spPr>
        <p:txBody>
          <a:bodyPr wrap="none" rtlCol="0">
            <a:spAutoFit/>
          </a:bodyPr>
          <a:lstStyle/>
          <a:p>
            <a:r>
              <a:rPr lang="es-AR" dirty="0"/>
              <a:t>p1</a:t>
            </a:r>
          </a:p>
        </p:txBody>
      </p:sp>
      <p:sp>
        <p:nvSpPr>
          <p:cNvPr id="30" name="29 Abrir llave"/>
          <p:cNvSpPr/>
          <p:nvPr/>
        </p:nvSpPr>
        <p:spPr>
          <a:xfrm flipH="1">
            <a:off x="8600770" y="2348880"/>
            <a:ext cx="288032" cy="122413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31" name="30 CuadroTexto"/>
          <p:cNvSpPr txBox="1"/>
          <p:nvPr/>
        </p:nvSpPr>
        <p:spPr>
          <a:xfrm>
            <a:off x="8888802" y="2771636"/>
            <a:ext cx="255198" cy="369332"/>
          </a:xfrm>
          <a:prstGeom prst="rect">
            <a:avLst/>
          </a:prstGeom>
          <a:noFill/>
        </p:spPr>
        <p:txBody>
          <a:bodyPr wrap="square" rtlCol="0">
            <a:spAutoFit/>
          </a:bodyPr>
          <a:lstStyle/>
          <a:p>
            <a:r>
              <a:rPr lang="es-AR" dirty="0"/>
              <a:t>f</a:t>
            </a:r>
          </a:p>
        </p:txBody>
      </p:sp>
      <p:sp>
        <p:nvSpPr>
          <p:cNvPr id="32" name="31 Rectángulo"/>
          <p:cNvSpPr/>
          <p:nvPr/>
        </p:nvSpPr>
        <p:spPr>
          <a:xfrm>
            <a:off x="7592658" y="3573016"/>
            <a:ext cx="1008112" cy="720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sz="1000" b="1" dirty="0">
              <a:solidFill>
                <a:schemeClr val="tx1"/>
              </a:solidFill>
            </a:endParaRPr>
          </a:p>
        </p:txBody>
      </p:sp>
      <p:cxnSp>
        <p:nvCxnSpPr>
          <p:cNvPr id="33" name="32 Forma"/>
          <p:cNvCxnSpPr>
            <a:stCxn id="10" idx="0"/>
            <a:endCxn id="12" idx="0"/>
          </p:cNvCxnSpPr>
          <p:nvPr/>
        </p:nvCxnSpPr>
        <p:spPr>
          <a:xfrm rot="5400000" flipH="1" flipV="1">
            <a:off x="5185907" y="478511"/>
            <a:ext cx="12700" cy="3884754"/>
          </a:xfrm>
          <a:prstGeom prst="bentConnector3">
            <a:avLst>
              <a:gd name="adj1" fmla="val 1800000"/>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34" name="33 Forma"/>
          <p:cNvCxnSpPr>
            <a:stCxn id="18" idx="3"/>
          </p:cNvCxnSpPr>
          <p:nvPr/>
        </p:nvCxnSpPr>
        <p:spPr>
          <a:xfrm flipV="1">
            <a:off x="4283968" y="4149080"/>
            <a:ext cx="720080" cy="180020"/>
          </a:xfrm>
          <a:prstGeom prst="bentConnector3">
            <a:avLst>
              <a:gd name="adj1" fmla="val 50000"/>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35" name="34 Forma"/>
          <p:cNvCxnSpPr/>
          <p:nvPr/>
        </p:nvCxnSpPr>
        <p:spPr>
          <a:xfrm flipV="1">
            <a:off x="5940152" y="2780928"/>
            <a:ext cx="612068" cy="2340260"/>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36" name="35 Rectángulo"/>
          <p:cNvSpPr/>
          <p:nvPr/>
        </p:nvSpPr>
        <p:spPr>
          <a:xfrm>
            <a:off x="7592658" y="3933056"/>
            <a:ext cx="1008112" cy="216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sz="1000" dirty="0"/>
              <a:t>Dirección Física</a:t>
            </a:r>
          </a:p>
        </p:txBody>
      </p:sp>
      <p:sp>
        <p:nvSpPr>
          <p:cNvPr id="37" name="36 Rectángulo"/>
          <p:cNvSpPr/>
          <p:nvPr/>
        </p:nvSpPr>
        <p:spPr>
          <a:xfrm>
            <a:off x="2487446" y="2420888"/>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p2</a:t>
            </a:r>
          </a:p>
        </p:txBody>
      </p:sp>
      <p:sp>
        <p:nvSpPr>
          <p:cNvPr id="38" name="37 Rectángulo"/>
          <p:cNvSpPr/>
          <p:nvPr/>
        </p:nvSpPr>
        <p:spPr>
          <a:xfrm>
            <a:off x="5004048" y="414908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39" name="38 Rectángulo"/>
          <p:cNvSpPr/>
          <p:nvPr/>
        </p:nvSpPr>
        <p:spPr>
          <a:xfrm>
            <a:off x="5004048" y="4365104"/>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40" name="39 Rectángulo"/>
          <p:cNvSpPr/>
          <p:nvPr/>
        </p:nvSpPr>
        <p:spPr>
          <a:xfrm>
            <a:off x="5004048" y="4581128"/>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41" name="40 Rectángulo"/>
          <p:cNvSpPr/>
          <p:nvPr/>
        </p:nvSpPr>
        <p:spPr>
          <a:xfrm>
            <a:off x="5004048" y="479715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42" name="41 Rectángulo"/>
          <p:cNvSpPr/>
          <p:nvPr/>
        </p:nvSpPr>
        <p:spPr>
          <a:xfrm>
            <a:off x="5004048" y="5013176"/>
            <a:ext cx="1008112" cy="21602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f2</a:t>
            </a:r>
          </a:p>
        </p:txBody>
      </p:sp>
      <p:sp>
        <p:nvSpPr>
          <p:cNvPr id="43" name="42 Rectángulo"/>
          <p:cNvSpPr/>
          <p:nvPr/>
        </p:nvSpPr>
        <p:spPr>
          <a:xfrm>
            <a:off x="5004048" y="522920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44" name="43 Rectángulo"/>
          <p:cNvSpPr/>
          <p:nvPr/>
        </p:nvSpPr>
        <p:spPr>
          <a:xfrm>
            <a:off x="5004048" y="6093296"/>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45" name="44 Rectángulo"/>
          <p:cNvSpPr/>
          <p:nvPr/>
        </p:nvSpPr>
        <p:spPr>
          <a:xfrm>
            <a:off x="5004048" y="5445224"/>
            <a:ext cx="10081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p:txBody>
      </p:sp>
      <p:sp>
        <p:nvSpPr>
          <p:cNvPr id="46" name="45 Rectángulo"/>
          <p:cNvSpPr/>
          <p:nvPr/>
        </p:nvSpPr>
        <p:spPr>
          <a:xfrm>
            <a:off x="5004048" y="587727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47" name="46 Rectángulo"/>
          <p:cNvSpPr/>
          <p:nvPr/>
        </p:nvSpPr>
        <p:spPr>
          <a:xfrm>
            <a:off x="5004048" y="630932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48" name="47 Abrir llave"/>
          <p:cNvSpPr/>
          <p:nvPr/>
        </p:nvSpPr>
        <p:spPr>
          <a:xfrm>
            <a:off x="4716016" y="4221088"/>
            <a:ext cx="216024" cy="86409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49" name="48 CuadroTexto"/>
          <p:cNvSpPr txBox="1"/>
          <p:nvPr/>
        </p:nvSpPr>
        <p:spPr>
          <a:xfrm>
            <a:off x="4499992" y="4365104"/>
            <a:ext cx="423514" cy="369332"/>
          </a:xfrm>
          <a:prstGeom prst="rect">
            <a:avLst/>
          </a:prstGeom>
          <a:noFill/>
        </p:spPr>
        <p:txBody>
          <a:bodyPr wrap="none" rtlCol="0">
            <a:spAutoFit/>
          </a:bodyPr>
          <a:lstStyle/>
          <a:p>
            <a:r>
              <a:rPr lang="es-AR" dirty="0"/>
              <a:t>p2</a:t>
            </a:r>
          </a:p>
        </p:txBody>
      </p:sp>
      <p:sp>
        <p:nvSpPr>
          <p:cNvPr id="65" name="64 Rectángulo"/>
          <p:cNvSpPr/>
          <p:nvPr/>
        </p:nvSpPr>
        <p:spPr>
          <a:xfrm>
            <a:off x="6372200" y="2420888"/>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f</a:t>
            </a:r>
          </a:p>
        </p:txBody>
      </p:sp>
      <p:sp>
        <p:nvSpPr>
          <p:cNvPr id="67" name="66 Abrir llave"/>
          <p:cNvSpPr/>
          <p:nvPr/>
        </p:nvSpPr>
        <p:spPr>
          <a:xfrm>
            <a:off x="7452320" y="3573016"/>
            <a:ext cx="144016" cy="36004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68" name="67 CuadroTexto"/>
          <p:cNvSpPr txBox="1"/>
          <p:nvPr/>
        </p:nvSpPr>
        <p:spPr>
          <a:xfrm>
            <a:off x="7236296" y="3501008"/>
            <a:ext cx="204329" cy="369332"/>
          </a:xfrm>
          <a:prstGeom prst="rect">
            <a:avLst/>
          </a:prstGeom>
          <a:noFill/>
        </p:spPr>
        <p:txBody>
          <a:bodyPr wrap="square" rtlCol="0">
            <a:spAutoFit/>
          </a:bodyPr>
          <a:lstStyle/>
          <a:p>
            <a:r>
              <a:rPr lang="es-AR" dirty="0"/>
              <a:t>d</a:t>
            </a:r>
          </a:p>
        </p:txBody>
      </p:sp>
      <p:cxnSp>
        <p:nvCxnSpPr>
          <p:cNvPr id="69" name="68 Forma"/>
          <p:cNvCxnSpPr>
            <a:stCxn id="65" idx="2"/>
          </p:cNvCxnSpPr>
          <p:nvPr/>
        </p:nvCxnSpPr>
        <p:spPr>
          <a:xfrm rot="16200000" flipH="1">
            <a:off x="6714238" y="2690918"/>
            <a:ext cx="792088" cy="972108"/>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73" name="72 CuadroTexto"/>
          <p:cNvSpPr txBox="1"/>
          <p:nvPr/>
        </p:nvSpPr>
        <p:spPr>
          <a:xfrm>
            <a:off x="2195736" y="5805264"/>
            <a:ext cx="2493888" cy="369332"/>
          </a:xfrm>
          <a:prstGeom prst="rect">
            <a:avLst/>
          </a:prstGeom>
          <a:noFill/>
        </p:spPr>
        <p:txBody>
          <a:bodyPr wrap="none" rtlCol="0">
            <a:spAutoFit/>
          </a:bodyPr>
          <a:lstStyle/>
          <a:p>
            <a:r>
              <a:rPr lang="es-AR" dirty="0"/>
              <a:t>Tabla de Paginas Externa</a:t>
            </a:r>
          </a:p>
        </p:txBody>
      </p:sp>
      <p:sp>
        <p:nvSpPr>
          <p:cNvPr id="74" name="73 CuadroTexto"/>
          <p:cNvSpPr txBox="1"/>
          <p:nvPr/>
        </p:nvSpPr>
        <p:spPr>
          <a:xfrm>
            <a:off x="4283968" y="6488668"/>
            <a:ext cx="2904321" cy="369332"/>
          </a:xfrm>
          <a:prstGeom prst="rect">
            <a:avLst/>
          </a:prstGeom>
          <a:noFill/>
        </p:spPr>
        <p:txBody>
          <a:bodyPr wrap="none" rtlCol="0">
            <a:spAutoFit/>
          </a:bodyPr>
          <a:lstStyle/>
          <a:p>
            <a:r>
              <a:rPr lang="es-AR" dirty="0"/>
              <a:t>Pagina de la Tabla de Pagina</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171400"/>
            <a:ext cx="8229600" cy="1143000"/>
          </a:xfrm>
        </p:spPr>
        <p:txBody>
          <a:bodyPr/>
          <a:lstStyle/>
          <a:p>
            <a:r>
              <a:rPr lang="es-AR" b="1" dirty="0"/>
              <a:t>Hardware de Paginación CON TLB</a:t>
            </a:r>
          </a:p>
        </p:txBody>
      </p:sp>
      <p:grpSp>
        <p:nvGrpSpPr>
          <p:cNvPr id="78" name="77 Grupo"/>
          <p:cNvGrpSpPr/>
          <p:nvPr/>
        </p:nvGrpSpPr>
        <p:grpSpPr>
          <a:xfrm>
            <a:off x="1259632" y="836712"/>
            <a:ext cx="7023950" cy="4968552"/>
            <a:chOff x="1259632" y="836712"/>
            <a:chExt cx="7023950" cy="4968552"/>
          </a:xfrm>
        </p:grpSpPr>
        <p:sp>
          <p:nvSpPr>
            <p:cNvPr id="6" name="5 CuadroTexto"/>
            <p:cNvSpPr txBox="1"/>
            <p:nvPr/>
          </p:nvSpPr>
          <p:spPr>
            <a:xfrm>
              <a:off x="6411374" y="4941168"/>
              <a:ext cx="1607812" cy="369332"/>
            </a:xfrm>
            <a:prstGeom prst="rect">
              <a:avLst/>
            </a:prstGeom>
            <a:noFill/>
          </p:spPr>
          <p:txBody>
            <a:bodyPr wrap="none" rtlCol="0">
              <a:spAutoFit/>
            </a:bodyPr>
            <a:lstStyle/>
            <a:p>
              <a:r>
                <a:rPr lang="es-AR" dirty="0"/>
                <a:t>Memoria Física</a:t>
              </a:r>
            </a:p>
          </p:txBody>
        </p:sp>
        <p:grpSp>
          <p:nvGrpSpPr>
            <p:cNvPr id="77" name="76 Grupo"/>
            <p:cNvGrpSpPr/>
            <p:nvPr/>
          </p:nvGrpSpPr>
          <p:grpSpPr>
            <a:xfrm>
              <a:off x="1259632" y="836712"/>
              <a:ext cx="7023950" cy="4968552"/>
              <a:chOff x="1259632" y="836712"/>
              <a:chExt cx="7023950" cy="4968552"/>
            </a:xfrm>
          </p:grpSpPr>
          <p:sp>
            <p:nvSpPr>
              <p:cNvPr id="8" name="7 Rectángulo"/>
              <p:cNvSpPr/>
              <p:nvPr/>
            </p:nvSpPr>
            <p:spPr>
              <a:xfrm>
                <a:off x="1259632" y="1268760"/>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CPU</a:t>
                </a:r>
              </a:p>
            </p:txBody>
          </p:sp>
          <p:sp>
            <p:nvSpPr>
              <p:cNvPr id="9" name="8 Rectángulo"/>
              <p:cNvSpPr/>
              <p:nvPr/>
            </p:nvSpPr>
            <p:spPr>
              <a:xfrm>
                <a:off x="3131840" y="1484784"/>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a:t>
                </a:r>
              </a:p>
            </p:txBody>
          </p:sp>
          <p:sp>
            <p:nvSpPr>
              <p:cNvPr id="10" name="9 Rectángulo"/>
              <p:cNvSpPr/>
              <p:nvPr/>
            </p:nvSpPr>
            <p:spPr>
              <a:xfrm>
                <a:off x="3635896" y="1484784"/>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11" name="10 Rectángulo"/>
              <p:cNvSpPr/>
              <p:nvPr/>
            </p:nvSpPr>
            <p:spPr>
              <a:xfrm>
                <a:off x="5004048" y="1484784"/>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f</a:t>
                </a:r>
              </a:p>
            </p:txBody>
          </p:sp>
          <p:sp>
            <p:nvSpPr>
              <p:cNvPr id="12" name="11 Rectángulo"/>
              <p:cNvSpPr/>
              <p:nvPr/>
            </p:nvSpPr>
            <p:spPr>
              <a:xfrm>
                <a:off x="5508104" y="1484784"/>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13" name="12 Rectángulo"/>
              <p:cNvSpPr/>
              <p:nvPr/>
            </p:nvSpPr>
            <p:spPr>
              <a:xfrm>
                <a:off x="6732240" y="1412776"/>
                <a:ext cx="1008112" cy="345638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AR" dirty="0"/>
              </a:p>
            </p:txBody>
          </p:sp>
          <p:sp>
            <p:nvSpPr>
              <p:cNvPr id="14" name="13 Rectángulo"/>
              <p:cNvSpPr/>
              <p:nvPr/>
            </p:nvSpPr>
            <p:spPr>
              <a:xfrm>
                <a:off x="3995936" y="342900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5" name="14 Rectángulo"/>
              <p:cNvSpPr/>
              <p:nvPr/>
            </p:nvSpPr>
            <p:spPr>
              <a:xfrm>
                <a:off x="3995936" y="3645024"/>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6" name="15 Rectángulo"/>
              <p:cNvSpPr/>
              <p:nvPr/>
            </p:nvSpPr>
            <p:spPr>
              <a:xfrm>
                <a:off x="3995936" y="3861048"/>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7" name="16 Rectángulo"/>
              <p:cNvSpPr/>
              <p:nvPr/>
            </p:nvSpPr>
            <p:spPr>
              <a:xfrm>
                <a:off x="3995936" y="407707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8" name="17 Rectángulo"/>
              <p:cNvSpPr/>
              <p:nvPr/>
            </p:nvSpPr>
            <p:spPr>
              <a:xfrm>
                <a:off x="3995936" y="4293096"/>
                <a:ext cx="1008112" cy="21602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f</a:t>
                </a:r>
              </a:p>
            </p:txBody>
          </p:sp>
          <p:sp>
            <p:nvSpPr>
              <p:cNvPr id="19" name="18 Rectángulo"/>
              <p:cNvSpPr/>
              <p:nvPr/>
            </p:nvSpPr>
            <p:spPr>
              <a:xfrm>
                <a:off x="3995936" y="450912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0" name="19 Rectángulo"/>
              <p:cNvSpPr/>
              <p:nvPr/>
            </p:nvSpPr>
            <p:spPr>
              <a:xfrm>
                <a:off x="3995936" y="5373216"/>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1" name="20 Rectángulo"/>
              <p:cNvSpPr/>
              <p:nvPr/>
            </p:nvSpPr>
            <p:spPr>
              <a:xfrm>
                <a:off x="3995936" y="4725144"/>
                <a:ext cx="10081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p:txBody>
          </p:sp>
          <p:sp>
            <p:nvSpPr>
              <p:cNvPr id="22" name="21 Rectángulo"/>
              <p:cNvSpPr/>
              <p:nvPr/>
            </p:nvSpPr>
            <p:spPr>
              <a:xfrm>
                <a:off x="3995936" y="515719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3" name="22 Rectángulo"/>
              <p:cNvSpPr/>
              <p:nvPr/>
            </p:nvSpPr>
            <p:spPr>
              <a:xfrm>
                <a:off x="3995936" y="558924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4" name="23 CuadroTexto"/>
              <p:cNvSpPr txBox="1"/>
              <p:nvPr/>
            </p:nvSpPr>
            <p:spPr>
              <a:xfrm>
                <a:off x="2483768" y="836712"/>
                <a:ext cx="1705788" cy="369332"/>
              </a:xfrm>
              <a:prstGeom prst="rect">
                <a:avLst/>
              </a:prstGeom>
              <a:noFill/>
            </p:spPr>
            <p:txBody>
              <a:bodyPr wrap="none" rtlCol="0">
                <a:spAutoFit/>
              </a:bodyPr>
              <a:lstStyle/>
              <a:p>
                <a:r>
                  <a:rPr lang="es-AR" dirty="0"/>
                  <a:t>Dirección Lógica</a:t>
                </a:r>
              </a:p>
            </p:txBody>
          </p:sp>
          <p:sp>
            <p:nvSpPr>
              <p:cNvPr id="25" name="24 CuadroTexto"/>
              <p:cNvSpPr txBox="1"/>
              <p:nvPr/>
            </p:nvSpPr>
            <p:spPr>
              <a:xfrm>
                <a:off x="4860032" y="836712"/>
                <a:ext cx="1625638" cy="369332"/>
              </a:xfrm>
              <a:prstGeom prst="rect">
                <a:avLst/>
              </a:prstGeom>
              <a:noFill/>
            </p:spPr>
            <p:txBody>
              <a:bodyPr wrap="none" rtlCol="0">
                <a:spAutoFit/>
              </a:bodyPr>
              <a:lstStyle/>
              <a:p>
                <a:r>
                  <a:rPr lang="es-AR" dirty="0"/>
                  <a:t>Dirección Física</a:t>
                </a:r>
              </a:p>
            </p:txBody>
          </p:sp>
          <p:cxnSp>
            <p:nvCxnSpPr>
              <p:cNvPr id="26" name="25 Conector recto de flecha"/>
              <p:cNvCxnSpPr>
                <a:stCxn id="8" idx="3"/>
                <a:endCxn id="9" idx="1"/>
              </p:cNvCxnSpPr>
              <p:nvPr/>
            </p:nvCxnSpPr>
            <p:spPr>
              <a:xfrm>
                <a:off x="2411760" y="1664804"/>
                <a:ext cx="72008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26 Forma"/>
              <p:cNvCxnSpPr>
                <a:endCxn id="18" idx="1"/>
              </p:cNvCxnSpPr>
              <p:nvPr/>
            </p:nvCxnSpPr>
            <p:spPr>
              <a:xfrm rot="16200000" flipH="1">
                <a:off x="2429762" y="2834934"/>
                <a:ext cx="2556284" cy="576064"/>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28" name="27 Abrir llave"/>
              <p:cNvSpPr/>
              <p:nvPr/>
            </p:nvSpPr>
            <p:spPr>
              <a:xfrm>
                <a:off x="3707904" y="3429000"/>
                <a:ext cx="216024" cy="86409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29" name="28 CuadroTexto"/>
              <p:cNvSpPr txBox="1"/>
              <p:nvPr/>
            </p:nvSpPr>
            <p:spPr>
              <a:xfrm>
                <a:off x="3491880" y="3501008"/>
                <a:ext cx="306494" cy="369332"/>
              </a:xfrm>
              <a:prstGeom prst="rect">
                <a:avLst/>
              </a:prstGeom>
              <a:noFill/>
            </p:spPr>
            <p:txBody>
              <a:bodyPr wrap="none" rtlCol="0">
                <a:spAutoFit/>
              </a:bodyPr>
              <a:lstStyle/>
              <a:p>
                <a:r>
                  <a:rPr lang="es-AR" dirty="0"/>
                  <a:t>p</a:t>
                </a:r>
              </a:p>
            </p:txBody>
          </p:sp>
          <p:sp>
            <p:nvSpPr>
              <p:cNvPr id="30" name="29 Abrir llave"/>
              <p:cNvSpPr/>
              <p:nvPr/>
            </p:nvSpPr>
            <p:spPr>
              <a:xfrm flipH="1">
                <a:off x="7740352" y="1412776"/>
                <a:ext cx="288032" cy="122413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31" name="30 CuadroTexto"/>
              <p:cNvSpPr txBox="1"/>
              <p:nvPr/>
            </p:nvSpPr>
            <p:spPr>
              <a:xfrm>
                <a:off x="8028384" y="1835532"/>
                <a:ext cx="255198" cy="369332"/>
              </a:xfrm>
              <a:prstGeom prst="rect">
                <a:avLst/>
              </a:prstGeom>
              <a:noFill/>
            </p:spPr>
            <p:txBody>
              <a:bodyPr wrap="square" rtlCol="0">
                <a:spAutoFit/>
              </a:bodyPr>
              <a:lstStyle/>
              <a:p>
                <a:r>
                  <a:rPr lang="es-AR" dirty="0"/>
                  <a:t>f</a:t>
                </a:r>
              </a:p>
            </p:txBody>
          </p:sp>
          <p:sp>
            <p:nvSpPr>
              <p:cNvPr id="32" name="31 Rectángulo"/>
              <p:cNvSpPr/>
              <p:nvPr/>
            </p:nvSpPr>
            <p:spPr>
              <a:xfrm>
                <a:off x="6732240" y="2636912"/>
                <a:ext cx="1008112" cy="720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sz="1000" b="1" dirty="0">
                  <a:solidFill>
                    <a:schemeClr val="tx1"/>
                  </a:solidFill>
                </a:endParaRPr>
              </a:p>
            </p:txBody>
          </p:sp>
          <p:cxnSp>
            <p:nvCxnSpPr>
              <p:cNvPr id="33" name="32 Forma"/>
              <p:cNvCxnSpPr>
                <a:stCxn id="10" idx="0"/>
                <a:endCxn id="12" idx="0"/>
              </p:cNvCxnSpPr>
              <p:nvPr/>
            </p:nvCxnSpPr>
            <p:spPr>
              <a:xfrm rot="5400000" flipH="1" flipV="1">
                <a:off x="4824028" y="548680"/>
                <a:ext cx="12700" cy="1872208"/>
              </a:xfrm>
              <a:prstGeom prst="bentConnector3">
                <a:avLst>
                  <a:gd name="adj1" fmla="val 1800000"/>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34" name="33 Forma"/>
              <p:cNvCxnSpPr>
                <a:stCxn id="18" idx="3"/>
              </p:cNvCxnSpPr>
              <p:nvPr/>
            </p:nvCxnSpPr>
            <p:spPr>
              <a:xfrm flipV="1">
                <a:off x="5004048" y="1844824"/>
                <a:ext cx="432048" cy="2556284"/>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35" name="34 Forma"/>
              <p:cNvCxnSpPr/>
              <p:nvPr/>
            </p:nvCxnSpPr>
            <p:spPr>
              <a:xfrm rot="16200000" flipH="1">
                <a:off x="5670122" y="2006842"/>
                <a:ext cx="1152128" cy="972108"/>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36" name="35 Rectángulo"/>
              <p:cNvSpPr/>
              <p:nvPr/>
            </p:nvSpPr>
            <p:spPr>
              <a:xfrm>
                <a:off x="6732240" y="2996952"/>
                <a:ext cx="1008112" cy="216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sz="1000" dirty="0"/>
                  <a:t>Dirección Física</a:t>
                </a:r>
              </a:p>
            </p:txBody>
          </p:sp>
        </p:grpSp>
      </p:grpSp>
      <p:sp>
        <p:nvSpPr>
          <p:cNvPr id="37" name="36 Rectángulo"/>
          <p:cNvSpPr/>
          <p:nvPr/>
        </p:nvSpPr>
        <p:spPr>
          <a:xfrm>
            <a:off x="3995936" y="1988840"/>
            <a:ext cx="1008112" cy="10801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38" name="2 Marcador de contenido"/>
          <p:cNvSpPr>
            <a:spLocks noGrp="1"/>
          </p:cNvSpPr>
          <p:nvPr>
            <p:ph idx="1"/>
          </p:nvPr>
        </p:nvSpPr>
        <p:spPr>
          <a:xfrm>
            <a:off x="323528" y="4941168"/>
            <a:ext cx="3024336" cy="1512168"/>
          </a:xfrm>
        </p:spPr>
        <p:txBody>
          <a:bodyPr>
            <a:normAutofit fontScale="92500" lnSpcReduction="10000"/>
          </a:bodyPr>
          <a:lstStyle/>
          <a:p>
            <a:r>
              <a:rPr lang="es-AR" sz="1500" b="1" dirty="0"/>
              <a:t>p: </a:t>
            </a:r>
            <a:r>
              <a:rPr lang="es-AR" sz="1500" dirty="0"/>
              <a:t>numero de pagina</a:t>
            </a:r>
          </a:p>
          <a:p>
            <a:r>
              <a:rPr lang="es-AR" sz="1500" b="1" dirty="0"/>
              <a:t>d: </a:t>
            </a:r>
            <a:r>
              <a:rPr lang="es-AR" sz="1500" dirty="0"/>
              <a:t>Desplazamiento de Pagina</a:t>
            </a:r>
          </a:p>
          <a:p>
            <a:r>
              <a:rPr lang="es-AR" sz="1500" b="1" dirty="0"/>
              <a:t>f: </a:t>
            </a:r>
            <a:r>
              <a:rPr lang="es-AR" sz="1500" dirty="0"/>
              <a:t>Dirección Base de cada Pagina </a:t>
            </a:r>
          </a:p>
          <a:p>
            <a:pPr>
              <a:buNone/>
            </a:pPr>
            <a:r>
              <a:rPr lang="es-AR" sz="1500" dirty="0"/>
              <a:t>	en la memoria Física</a:t>
            </a:r>
          </a:p>
          <a:p>
            <a:r>
              <a:rPr lang="es-AR" sz="1500" b="1" dirty="0"/>
              <a:t>TLB: </a:t>
            </a:r>
            <a:r>
              <a:rPr lang="es-AR" sz="1500" dirty="0"/>
              <a:t>Registro Cache </a:t>
            </a:r>
          </a:p>
          <a:p>
            <a:pPr>
              <a:buNone/>
            </a:pPr>
            <a:r>
              <a:rPr lang="es-AR" sz="1500" dirty="0"/>
              <a:t>	(</a:t>
            </a:r>
            <a:r>
              <a:rPr lang="es-AR" sz="1600" b="1" dirty="0"/>
              <a:t>Translation</a:t>
            </a:r>
            <a:r>
              <a:rPr lang="es-AR" sz="1600" dirty="0"/>
              <a:t> lookaside </a:t>
            </a:r>
            <a:r>
              <a:rPr lang="es-AR" sz="1600" b="1" dirty="0"/>
              <a:t>buffer</a:t>
            </a:r>
            <a:r>
              <a:rPr lang="es-AR" sz="1500" dirty="0"/>
              <a:t>)</a:t>
            </a:r>
          </a:p>
        </p:txBody>
      </p:sp>
      <p:cxnSp>
        <p:nvCxnSpPr>
          <p:cNvPr id="45" name="44 Forma"/>
          <p:cNvCxnSpPr/>
          <p:nvPr/>
        </p:nvCxnSpPr>
        <p:spPr>
          <a:xfrm rot="16200000" flipH="1">
            <a:off x="3581890" y="1898830"/>
            <a:ext cx="288032" cy="468052"/>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50" name="49 Forma"/>
          <p:cNvCxnSpPr/>
          <p:nvPr/>
        </p:nvCxnSpPr>
        <p:spPr>
          <a:xfrm rot="16200000" flipH="1">
            <a:off x="3581890" y="2042846"/>
            <a:ext cx="288032" cy="468052"/>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51" name="50 Forma"/>
          <p:cNvCxnSpPr/>
          <p:nvPr/>
        </p:nvCxnSpPr>
        <p:spPr>
          <a:xfrm rot="16200000" flipH="1">
            <a:off x="3581891" y="2186862"/>
            <a:ext cx="288032" cy="468052"/>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52" name="51 Forma"/>
          <p:cNvCxnSpPr/>
          <p:nvPr/>
        </p:nvCxnSpPr>
        <p:spPr>
          <a:xfrm rot="16200000" flipH="1">
            <a:off x="3581891" y="2330878"/>
            <a:ext cx="288032" cy="468052"/>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53" name="52 Forma"/>
          <p:cNvCxnSpPr/>
          <p:nvPr/>
        </p:nvCxnSpPr>
        <p:spPr>
          <a:xfrm rot="16200000" flipH="1">
            <a:off x="3581891" y="2474894"/>
            <a:ext cx="288032" cy="468052"/>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55" name="54 Forma"/>
          <p:cNvCxnSpPr>
            <a:stCxn id="37" idx="3"/>
          </p:cNvCxnSpPr>
          <p:nvPr/>
        </p:nvCxnSpPr>
        <p:spPr>
          <a:xfrm flipV="1">
            <a:off x="5004048" y="1844824"/>
            <a:ext cx="144016" cy="684076"/>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57" name="56 Rectángulo"/>
          <p:cNvSpPr/>
          <p:nvPr/>
        </p:nvSpPr>
        <p:spPr>
          <a:xfrm>
            <a:off x="3995936" y="2420888"/>
            <a:ext cx="1008112" cy="21602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f</a:t>
            </a:r>
          </a:p>
        </p:txBody>
      </p:sp>
      <p:sp>
        <p:nvSpPr>
          <p:cNvPr id="59" name="58 CuadroTexto"/>
          <p:cNvSpPr txBox="1"/>
          <p:nvPr/>
        </p:nvSpPr>
        <p:spPr>
          <a:xfrm>
            <a:off x="4268330" y="1628800"/>
            <a:ext cx="519694" cy="369332"/>
          </a:xfrm>
          <a:prstGeom prst="rect">
            <a:avLst/>
          </a:prstGeom>
          <a:noFill/>
        </p:spPr>
        <p:txBody>
          <a:bodyPr wrap="none" rtlCol="0">
            <a:spAutoFit/>
          </a:bodyPr>
          <a:lstStyle/>
          <a:p>
            <a:r>
              <a:rPr lang="es-AR" dirty="0"/>
              <a:t>TLB</a:t>
            </a:r>
          </a:p>
        </p:txBody>
      </p:sp>
      <p:sp>
        <p:nvSpPr>
          <p:cNvPr id="61" name="60 CuadroTexto"/>
          <p:cNvSpPr txBox="1"/>
          <p:nvPr/>
        </p:nvSpPr>
        <p:spPr>
          <a:xfrm>
            <a:off x="3707904" y="5795972"/>
            <a:ext cx="1726242" cy="369332"/>
          </a:xfrm>
          <a:prstGeom prst="rect">
            <a:avLst/>
          </a:prstGeom>
          <a:noFill/>
        </p:spPr>
        <p:txBody>
          <a:bodyPr wrap="none" rtlCol="0">
            <a:spAutoFit/>
          </a:bodyPr>
          <a:lstStyle/>
          <a:p>
            <a:r>
              <a:rPr lang="es-AR" dirty="0"/>
              <a:t>Tabla de Páginas</a:t>
            </a:r>
          </a:p>
        </p:txBody>
      </p:sp>
      <p:cxnSp>
        <p:nvCxnSpPr>
          <p:cNvPr id="74" name="73 Forma"/>
          <p:cNvCxnSpPr/>
          <p:nvPr/>
        </p:nvCxnSpPr>
        <p:spPr>
          <a:xfrm rot="16200000" flipH="1">
            <a:off x="3581890" y="1754815"/>
            <a:ext cx="288032" cy="468052"/>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75" name="74 Abrir llave"/>
          <p:cNvSpPr/>
          <p:nvPr/>
        </p:nvSpPr>
        <p:spPr>
          <a:xfrm>
            <a:off x="6516216" y="2636912"/>
            <a:ext cx="144016" cy="36004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76" name="75 CuadroTexto"/>
          <p:cNvSpPr txBox="1"/>
          <p:nvPr/>
        </p:nvSpPr>
        <p:spPr>
          <a:xfrm>
            <a:off x="6300192" y="2564904"/>
            <a:ext cx="204329" cy="369332"/>
          </a:xfrm>
          <a:prstGeom prst="rect">
            <a:avLst/>
          </a:prstGeom>
          <a:noFill/>
        </p:spPr>
        <p:txBody>
          <a:bodyPr wrap="square" rtlCol="0">
            <a:spAutoFit/>
          </a:bodyPr>
          <a:lstStyle/>
          <a:p>
            <a:r>
              <a:rPr lang="es-AR" dirty="0"/>
              <a:t>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82352" y="166328"/>
            <a:ext cx="8229600" cy="1143000"/>
          </a:xfrm>
        </p:spPr>
        <p:txBody>
          <a:bodyPr>
            <a:normAutofit/>
          </a:bodyPr>
          <a:lstStyle/>
          <a:p>
            <a:r>
              <a:rPr lang="es-AR" b="1" dirty="0"/>
              <a:t>Respecto a la protección</a:t>
            </a:r>
          </a:p>
        </p:txBody>
      </p:sp>
      <p:sp>
        <p:nvSpPr>
          <p:cNvPr id="3" name="2 Marcador de contenido"/>
          <p:cNvSpPr>
            <a:spLocks noGrp="1"/>
          </p:cNvSpPr>
          <p:nvPr>
            <p:ph idx="1"/>
          </p:nvPr>
        </p:nvSpPr>
        <p:spPr>
          <a:xfrm>
            <a:off x="1187624" y="1268760"/>
            <a:ext cx="6419056" cy="1468759"/>
          </a:xfrm>
        </p:spPr>
        <p:txBody>
          <a:bodyPr>
            <a:normAutofit fontScale="70000" lnSpcReduction="20000"/>
          </a:bodyPr>
          <a:lstStyle/>
          <a:p>
            <a:pPr>
              <a:buNone/>
            </a:pPr>
            <a:r>
              <a:rPr lang="es-AR" dirty="0"/>
              <a:t>	Debemos asegurar que cada proceso tenga un espacio de memoria separado, para hacer esto, debemos poder determinar el rango de direcciones legales, mediante dos registros: </a:t>
            </a:r>
            <a:r>
              <a:rPr lang="es-AR" b="1" dirty="0"/>
              <a:t>base </a:t>
            </a:r>
            <a:r>
              <a:rPr lang="es-AR" dirty="0"/>
              <a:t>y </a:t>
            </a:r>
            <a:r>
              <a:rPr lang="es-AR" b="1" dirty="0"/>
              <a:t>límite.</a:t>
            </a:r>
            <a:endParaRPr lang="es-AR" dirty="0"/>
          </a:p>
        </p:txBody>
      </p:sp>
      <p:grpSp>
        <p:nvGrpSpPr>
          <p:cNvPr id="11" name="10 Grupo"/>
          <p:cNvGrpSpPr/>
          <p:nvPr/>
        </p:nvGrpSpPr>
        <p:grpSpPr>
          <a:xfrm>
            <a:off x="4355976" y="2636912"/>
            <a:ext cx="1224136" cy="3168352"/>
            <a:chOff x="4211960" y="2636912"/>
            <a:chExt cx="1584176" cy="4032448"/>
          </a:xfrm>
        </p:grpSpPr>
        <p:sp>
          <p:nvSpPr>
            <p:cNvPr id="4" name="3 Rectángulo"/>
            <p:cNvSpPr/>
            <p:nvPr/>
          </p:nvSpPr>
          <p:spPr>
            <a:xfrm>
              <a:off x="4211960" y="2636912"/>
              <a:ext cx="1584176" cy="4032448"/>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a:t>
              </a:r>
            </a:p>
          </p:txBody>
        </p:sp>
        <p:sp>
          <p:nvSpPr>
            <p:cNvPr id="5" name="4 Rectángulo"/>
            <p:cNvSpPr/>
            <p:nvPr/>
          </p:nvSpPr>
          <p:spPr>
            <a:xfrm>
              <a:off x="4211960" y="2636912"/>
              <a:ext cx="1584176" cy="711696"/>
            </a:xfrm>
            <a:prstGeom prst="rect">
              <a:avLst/>
            </a:prstGeom>
            <a:solidFill>
              <a:schemeClr val="accent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b="1" dirty="0"/>
                <a:t>S.O.</a:t>
              </a:r>
            </a:p>
          </p:txBody>
        </p:sp>
        <p:sp>
          <p:nvSpPr>
            <p:cNvPr id="6" name="5 Rectángulo"/>
            <p:cNvSpPr/>
            <p:nvPr/>
          </p:nvSpPr>
          <p:spPr>
            <a:xfrm>
              <a:off x="4211960" y="3356992"/>
              <a:ext cx="1584176" cy="71169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Proceso 1</a:t>
              </a:r>
            </a:p>
          </p:txBody>
        </p:sp>
        <p:sp>
          <p:nvSpPr>
            <p:cNvPr id="7" name="6 Rectángulo"/>
            <p:cNvSpPr/>
            <p:nvPr/>
          </p:nvSpPr>
          <p:spPr>
            <a:xfrm>
              <a:off x="4211960" y="4005064"/>
              <a:ext cx="1584176" cy="71169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Proceso 2</a:t>
              </a:r>
            </a:p>
          </p:txBody>
        </p:sp>
        <p:sp>
          <p:nvSpPr>
            <p:cNvPr id="8" name="7 Rectángulo"/>
            <p:cNvSpPr/>
            <p:nvPr/>
          </p:nvSpPr>
          <p:spPr>
            <a:xfrm>
              <a:off x="4211960" y="4653136"/>
              <a:ext cx="1584176" cy="71169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Proceso 3</a:t>
              </a:r>
            </a:p>
          </p:txBody>
        </p:sp>
        <p:sp>
          <p:nvSpPr>
            <p:cNvPr id="9" name="8 Rectángulo"/>
            <p:cNvSpPr/>
            <p:nvPr/>
          </p:nvSpPr>
          <p:spPr>
            <a:xfrm>
              <a:off x="4211960" y="5301208"/>
              <a:ext cx="1584176" cy="71169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Proceso 4</a:t>
              </a:r>
            </a:p>
          </p:txBody>
        </p:sp>
      </p:grpSp>
      <p:sp>
        <p:nvSpPr>
          <p:cNvPr id="12" name="11 CuadroTexto"/>
          <p:cNvSpPr txBox="1"/>
          <p:nvPr/>
        </p:nvSpPr>
        <p:spPr>
          <a:xfrm>
            <a:off x="3563888" y="2492896"/>
            <a:ext cx="769763" cy="369332"/>
          </a:xfrm>
          <a:prstGeom prst="rect">
            <a:avLst/>
          </a:prstGeom>
          <a:noFill/>
        </p:spPr>
        <p:txBody>
          <a:bodyPr wrap="none" rtlCol="0">
            <a:spAutoFit/>
          </a:bodyPr>
          <a:lstStyle/>
          <a:p>
            <a:r>
              <a:rPr lang="es-AR" dirty="0"/>
              <a:t>00000</a:t>
            </a:r>
          </a:p>
        </p:txBody>
      </p:sp>
      <p:sp>
        <p:nvSpPr>
          <p:cNvPr id="13" name="12 CuadroTexto"/>
          <p:cNvSpPr txBox="1"/>
          <p:nvPr/>
        </p:nvSpPr>
        <p:spPr>
          <a:xfrm>
            <a:off x="3635896" y="3068960"/>
            <a:ext cx="724878" cy="369332"/>
          </a:xfrm>
          <a:prstGeom prst="rect">
            <a:avLst/>
          </a:prstGeom>
          <a:noFill/>
        </p:spPr>
        <p:txBody>
          <a:bodyPr wrap="none" rtlCol="0">
            <a:spAutoFit/>
          </a:bodyPr>
          <a:lstStyle/>
          <a:p>
            <a:r>
              <a:rPr lang="es-AR" dirty="0"/>
              <a:t>0FFFF</a:t>
            </a:r>
          </a:p>
        </p:txBody>
      </p:sp>
      <p:sp>
        <p:nvSpPr>
          <p:cNvPr id="14" name="13 CuadroTexto"/>
          <p:cNvSpPr txBox="1"/>
          <p:nvPr/>
        </p:nvSpPr>
        <p:spPr>
          <a:xfrm>
            <a:off x="2339752" y="3933056"/>
            <a:ext cx="1639551" cy="369332"/>
          </a:xfrm>
          <a:prstGeom prst="rect">
            <a:avLst/>
          </a:prstGeom>
          <a:noFill/>
        </p:spPr>
        <p:txBody>
          <a:bodyPr wrap="none" rtlCol="0">
            <a:spAutoFit/>
          </a:bodyPr>
          <a:lstStyle/>
          <a:p>
            <a:r>
              <a:rPr lang="es-AR" dirty="0"/>
              <a:t>BASE = 120.000</a:t>
            </a:r>
          </a:p>
        </p:txBody>
      </p:sp>
      <p:sp>
        <p:nvSpPr>
          <p:cNvPr id="15" name="14 CuadroTexto"/>
          <p:cNvSpPr txBox="1"/>
          <p:nvPr/>
        </p:nvSpPr>
        <p:spPr>
          <a:xfrm>
            <a:off x="2351062" y="4293096"/>
            <a:ext cx="1630575" cy="369332"/>
          </a:xfrm>
          <a:prstGeom prst="rect">
            <a:avLst/>
          </a:prstGeom>
          <a:noFill/>
        </p:spPr>
        <p:txBody>
          <a:bodyPr wrap="none" rtlCol="0">
            <a:spAutoFit/>
          </a:bodyPr>
          <a:lstStyle/>
          <a:p>
            <a:r>
              <a:rPr lang="es-AR" dirty="0"/>
              <a:t>LIMITE =12.400</a:t>
            </a:r>
          </a:p>
        </p:txBody>
      </p:sp>
      <p:cxnSp>
        <p:nvCxnSpPr>
          <p:cNvPr id="17" name="16 Conector recto de flecha"/>
          <p:cNvCxnSpPr/>
          <p:nvPr/>
        </p:nvCxnSpPr>
        <p:spPr>
          <a:xfrm flipV="1">
            <a:off x="3851920" y="4221088"/>
            <a:ext cx="462831" cy="92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18 Conector recto de flecha"/>
          <p:cNvCxnSpPr/>
          <p:nvPr/>
        </p:nvCxnSpPr>
        <p:spPr>
          <a:xfrm>
            <a:off x="3995936" y="4221088"/>
            <a:ext cx="0" cy="432048"/>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sp>
        <p:nvSpPr>
          <p:cNvPr id="20" name="19 Rectángulo"/>
          <p:cNvSpPr/>
          <p:nvPr/>
        </p:nvSpPr>
        <p:spPr>
          <a:xfrm>
            <a:off x="2843808" y="6021288"/>
            <a:ext cx="4572000" cy="646331"/>
          </a:xfrm>
          <a:prstGeom prst="rect">
            <a:avLst/>
          </a:prstGeom>
        </p:spPr>
        <p:txBody>
          <a:bodyPr>
            <a:spAutoFit/>
          </a:bodyPr>
          <a:lstStyle/>
          <a:p>
            <a:r>
              <a:rPr lang="es-AR" dirty="0"/>
              <a:t>Un Registro Base y un Registro Limite definen un espacio Lógico de Direcciones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Tabla de Paginas Invertidas</a:t>
            </a:r>
          </a:p>
        </p:txBody>
      </p:sp>
      <p:sp>
        <p:nvSpPr>
          <p:cNvPr id="4" name="5 CuadroTexto"/>
          <p:cNvSpPr txBox="1"/>
          <p:nvPr/>
        </p:nvSpPr>
        <p:spPr>
          <a:xfrm>
            <a:off x="5111552" y="5373216"/>
            <a:ext cx="1607812" cy="369332"/>
          </a:xfrm>
          <a:prstGeom prst="rect">
            <a:avLst/>
          </a:prstGeom>
          <a:noFill/>
        </p:spPr>
        <p:txBody>
          <a:bodyPr wrap="none" rtlCol="0">
            <a:spAutoFit/>
          </a:bodyPr>
          <a:lstStyle/>
          <a:p>
            <a:r>
              <a:rPr lang="es-AR" dirty="0"/>
              <a:t>Memoria Física</a:t>
            </a:r>
          </a:p>
        </p:txBody>
      </p:sp>
      <p:sp>
        <p:nvSpPr>
          <p:cNvPr id="5" name="7 Rectángulo"/>
          <p:cNvSpPr/>
          <p:nvPr/>
        </p:nvSpPr>
        <p:spPr>
          <a:xfrm>
            <a:off x="239331" y="1700808"/>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CPU</a:t>
            </a:r>
          </a:p>
        </p:txBody>
      </p:sp>
      <p:sp>
        <p:nvSpPr>
          <p:cNvPr id="6" name="8 Rectángulo"/>
          <p:cNvSpPr/>
          <p:nvPr/>
        </p:nvSpPr>
        <p:spPr>
          <a:xfrm>
            <a:off x="1751499" y="1916832"/>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pid</a:t>
            </a:r>
          </a:p>
        </p:txBody>
      </p:sp>
      <p:sp>
        <p:nvSpPr>
          <p:cNvPr id="7" name="9 Rectángulo"/>
          <p:cNvSpPr/>
          <p:nvPr/>
        </p:nvSpPr>
        <p:spPr>
          <a:xfrm>
            <a:off x="2763289" y="1916832"/>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8" name="11 Rectángulo"/>
          <p:cNvSpPr/>
          <p:nvPr/>
        </p:nvSpPr>
        <p:spPr>
          <a:xfrm>
            <a:off x="4716016" y="1916832"/>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9" name="12 Rectángulo"/>
          <p:cNvSpPr/>
          <p:nvPr/>
        </p:nvSpPr>
        <p:spPr>
          <a:xfrm>
            <a:off x="5432418" y="1844824"/>
            <a:ext cx="1008112" cy="345638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AR" dirty="0"/>
          </a:p>
        </p:txBody>
      </p:sp>
      <p:sp>
        <p:nvSpPr>
          <p:cNvPr id="10" name="13 Rectángulo"/>
          <p:cNvSpPr/>
          <p:nvPr/>
        </p:nvSpPr>
        <p:spPr>
          <a:xfrm>
            <a:off x="3047643" y="2852936"/>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1" name="14 Rectángulo"/>
          <p:cNvSpPr/>
          <p:nvPr/>
        </p:nvSpPr>
        <p:spPr>
          <a:xfrm>
            <a:off x="3047643" y="306896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2" name="15 Rectángulo"/>
          <p:cNvSpPr/>
          <p:nvPr/>
        </p:nvSpPr>
        <p:spPr>
          <a:xfrm>
            <a:off x="3047643" y="3284984"/>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3" name="16 Rectángulo"/>
          <p:cNvSpPr/>
          <p:nvPr/>
        </p:nvSpPr>
        <p:spPr>
          <a:xfrm>
            <a:off x="3047643" y="3501008"/>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4" name="17 Rectángulo"/>
          <p:cNvSpPr/>
          <p:nvPr/>
        </p:nvSpPr>
        <p:spPr>
          <a:xfrm>
            <a:off x="3047643" y="3717032"/>
            <a:ext cx="540060" cy="216024"/>
          </a:xfrm>
          <a:prstGeom prst="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pid</a:t>
            </a:r>
          </a:p>
        </p:txBody>
      </p:sp>
      <p:sp>
        <p:nvSpPr>
          <p:cNvPr id="15" name="18 Rectángulo"/>
          <p:cNvSpPr/>
          <p:nvPr/>
        </p:nvSpPr>
        <p:spPr>
          <a:xfrm>
            <a:off x="3047643" y="3933056"/>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6" name="19 Rectángulo"/>
          <p:cNvSpPr/>
          <p:nvPr/>
        </p:nvSpPr>
        <p:spPr>
          <a:xfrm>
            <a:off x="3047643" y="479715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7" name="20 Rectángulo"/>
          <p:cNvSpPr/>
          <p:nvPr/>
        </p:nvSpPr>
        <p:spPr>
          <a:xfrm>
            <a:off x="3047643" y="4149080"/>
            <a:ext cx="10081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p:txBody>
      </p:sp>
      <p:sp>
        <p:nvSpPr>
          <p:cNvPr id="18" name="21 Rectángulo"/>
          <p:cNvSpPr/>
          <p:nvPr/>
        </p:nvSpPr>
        <p:spPr>
          <a:xfrm>
            <a:off x="3047643" y="4581128"/>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19" name="22 Rectángulo"/>
          <p:cNvSpPr/>
          <p:nvPr/>
        </p:nvSpPr>
        <p:spPr>
          <a:xfrm>
            <a:off x="3047643" y="5013176"/>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0" name="23 CuadroTexto"/>
          <p:cNvSpPr txBox="1"/>
          <p:nvPr/>
        </p:nvSpPr>
        <p:spPr>
          <a:xfrm>
            <a:off x="1629887" y="1331476"/>
            <a:ext cx="1705788" cy="369332"/>
          </a:xfrm>
          <a:prstGeom prst="rect">
            <a:avLst/>
          </a:prstGeom>
          <a:noFill/>
        </p:spPr>
        <p:txBody>
          <a:bodyPr wrap="none" rtlCol="0">
            <a:spAutoFit/>
          </a:bodyPr>
          <a:lstStyle/>
          <a:p>
            <a:r>
              <a:rPr lang="es-AR" dirty="0"/>
              <a:t>Dirección Lógica</a:t>
            </a:r>
          </a:p>
        </p:txBody>
      </p:sp>
      <p:cxnSp>
        <p:nvCxnSpPr>
          <p:cNvPr id="22" name="25 Conector recto de flecha"/>
          <p:cNvCxnSpPr>
            <a:stCxn id="5" idx="3"/>
            <a:endCxn id="6" idx="1"/>
          </p:cNvCxnSpPr>
          <p:nvPr/>
        </p:nvCxnSpPr>
        <p:spPr>
          <a:xfrm>
            <a:off x="1391459" y="2096852"/>
            <a:ext cx="36004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3" name="26 Forma"/>
          <p:cNvCxnSpPr>
            <a:stCxn id="6" idx="2"/>
            <a:endCxn id="14" idx="1"/>
          </p:cNvCxnSpPr>
          <p:nvPr/>
        </p:nvCxnSpPr>
        <p:spPr>
          <a:xfrm rot="16200000" flipH="1">
            <a:off x="1751499" y="2528900"/>
            <a:ext cx="1548172" cy="1044116"/>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25" name="28 CuadroTexto"/>
          <p:cNvSpPr txBox="1"/>
          <p:nvPr/>
        </p:nvSpPr>
        <p:spPr>
          <a:xfrm>
            <a:off x="1943009" y="2668270"/>
            <a:ext cx="1112805" cy="369332"/>
          </a:xfrm>
          <a:prstGeom prst="rect">
            <a:avLst/>
          </a:prstGeom>
          <a:noFill/>
        </p:spPr>
        <p:txBody>
          <a:bodyPr wrap="none" rtlCol="0">
            <a:spAutoFit/>
          </a:bodyPr>
          <a:lstStyle/>
          <a:p>
            <a:r>
              <a:rPr lang="es-AR" dirty="0"/>
              <a:t>Búsqueda</a:t>
            </a:r>
          </a:p>
        </p:txBody>
      </p:sp>
      <p:sp>
        <p:nvSpPr>
          <p:cNvPr id="26" name="29 Abrir llave"/>
          <p:cNvSpPr/>
          <p:nvPr/>
        </p:nvSpPr>
        <p:spPr>
          <a:xfrm flipH="1">
            <a:off x="6440530" y="1844824"/>
            <a:ext cx="288032" cy="122413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27" name="31 Rectángulo"/>
          <p:cNvSpPr/>
          <p:nvPr/>
        </p:nvSpPr>
        <p:spPr>
          <a:xfrm>
            <a:off x="5432418" y="3068960"/>
            <a:ext cx="1008112" cy="720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sz="1000" b="1" dirty="0">
              <a:solidFill>
                <a:schemeClr val="tx1"/>
              </a:solidFill>
            </a:endParaRPr>
          </a:p>
        </p:txBody>
      </p:sp>
      <p:cxnSp>
        <p:nvCxnSpPr>
          <p:cNvPr id="28" name="32 Forma"/>
          <p:cNvCxnSpPr>
            <a:stCxn id="7" idx="0"/>
            <a:endCxn id="8" idx="0"/>
          </p:cNvCxnSpPr>
          <p:nvPr/>
        </p:nvCxnSpPr>
        <p:spPr>
          <a:xfrm rot="5400000" flipH="1" flipV="1">
            <a:off x="3991680" y="940469"/>
            <a:ext cx="12700" cy="1952727"/>
          </a:xfrm>
          <a:prstGeom prst="bentConnector3">
            <a:avLst>
              <a:gd name="adj1" fmla="val 1800000"/>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31" name="35 Rectángulo"/>
          <p:cNvSpPr/>
          <p:nvPr/>
        </p:nvSpPr>
        <p:spPr>
          <a:xfrm>
            <a:off x="5432418" y="3429000"/>
            <a:ext cx="1008112" cy="216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sz="1000" dirty="0"/>
              <a:t>Dirección Física</a:t>
            </a:r>
          </a:p>
        </p:txBody>
      </p:sp>
      <p:sp>
        <p:nvSpPr>
          <p:cNvPr id="32" name="36 Rectángulo"/>
          <p:cNvSpPr/>
          <p:nvPr/>
        </p:nvSpPr>
        <p:spPr>
          <a:xfrm>
            <a:off x="2259233" y="1916832"/>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a:t>
            </a:r>
          </a:p>
        </p:txBody>
      </p:sp>
      <p:sp>
        <p:nvSpPr>
          <p:cNvPr id="37" name="41 Rectángulo"/>
          <p:cNvSpPr/>
          <p:nvPr/>
        </p:nvSpPr>
        <p:spPr>
          <a:xfrm>
            <a:off x="3610605" y="3712386"/>
            <a:ext cx="435122" cy="220670"/>
          </a:xfrm>
          <a:prstGeom prst="rect">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p</a:t>
            </a:r>
          </a:p>
        </p:txBody>
      </p:sp>
      <p:sp>
        <p:nvSpPr>
          <p:cNvPr id="45" name="64 Rectángulo"/>
          <p:cNvSpPr/>
          <p:nvPr/>
        </p:nvSpPr>
        <p:spPr>
          <a:xfrm>
            <a:off x="4211960" y="1916832"/>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i</a:t>
            </a:r>
          </a:p>
        </p:txBody>
      </p:sp>
      <p:sp>
        <p:nvSpPr>
          <p:cNvPr id="46" name="66 Abrir llave"/>
          <p:cNvSpPr/>
          <p:nvPr/>
        </p:nvSpPr>
        <p:spPr>
          <a:xfrm>
            <a:off x="5292080" y="3068960"/>
            <a:ext cx="144016" cy="36004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47" name="67 CuadroTexto"/>
          <p:cNvSpPr txBox="1"/>
          <p:nvPr/>
        </p:nvSpPr>
        <p:spPr>
          <a:xfrm>
            <a:off x="5080000" y="2996952"/>
            <a:ext cx="200385" cy="369332"/>
          </a:xfrm>
          <a:prstGeom prst="rect">
            <a:avLst/>
          </a:prstGeom>
          <a:noFill/>
        </p:spPr>
        <p:txBody>
          <a:bodyPr wrap="square" rtlCol="0">
            <a:spAutoFit/>
          </a:bodyPr>
          <a:lstStyle/>
          <a:p>
            <a:r>
              <a:rPr lang="es-AR" dirty="0"/>
              <a:t>d</a:t>
            </a:r>
          </a:p>
        </p:txBody>
      </p:sp>
      <p:cxnSp>
        <p:nvCxnSpPr>
          <p:cNvPr id="48" name="68 Forma"/>
          <p:cNvCxnSpPr>
            <a:cxnSpLocks/>
            <a:stCxn id="45" idx="2"/>
          </p:cNvCxnSpPr>
          <p:nvPr/>
        </p:nvCxnSpPr>
        <p:spPr>
          <a:xfrm rot="16200000" flipH="1">
            <a:off x="4553998" y="2186862"/>
            <a:ext cx="792088" cy="972108"/>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49" name="72 CuadroTexto"/>
          <p:cNvSpPr txBox="1"/>
          <p:nvPr/>
        </p:nvSpPr>
        <p:spPr>
          <a:xfrm>
            <a:off x="2688578" y="5259068"/>
            <a:ext cx="1726242" cy="369332"/>
          </a:xfrm>
          <a:prstGeom prst="rect">
            <a:avLst/>
          </a:prstGeom>
          <a:noFill/>
        </p:spPr>
        <p:txBody>
          <a:bodyPr wrap="none" rtlCol="0">
            <a:spAutoFit/>
          </a:bodyPr>
          <a:lstStyle/>
          <a:p>
            <a:r>
              <a:rPr lang="es-AR" dirty="0"/>
              <a:t>Tabla de Paginas</a:t>
            </a:r>
          </a:p>
        </p:txBody>
      </p:sp>
      <p:sp>
        <p:nvSpPr>
          <p:cNvPr id="57" name="Flecha abajo 56"/>
          <p:cNvSpPr/>
          <p:nvPr/>
        </p:nvSpPr>
        <p:spPr>
          <a:xfrm>
            <a:off x="2579591" y="3075311"/>
            <a:ext cx="305048" cy="603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58" name="29 Abrir llave"/>
          <p:cNvSpPr/>
          <p:nvPr/>
        </p:nvSpPr>
        <p:spPr>
          <a:xfrm flipH="1">
            <a:off x="4066863" y="2894618"/>
            <a:ext cx="240920" cy="91673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dirty="0"/>
          </a:p>
        </p:txBody>
      </p:sp>
      <p:sp>
        <p:nvSpPr>
          <p:cNvPr id="60" name="67 CuadroTexto"/>
          <p:cNvSpPr txBox="1"/>
          <p:nvPr/>
        </p:nvSpPr>
        <p:spPr>
          <a:xfrm>
            <a:off x="4167777" y="3030466"/>
            <a:ext cx="200385" cy="369332"/>
          </a:xfrm>
          <a:prstGeom prst="rect">
            <a:avLst/>
          </a:prstGeom>
          <a:noFill/>
        </p:spPr>
        <p:txBody>
          <a:bodyPr wrap="square" rtlCol="0">
            <a:spAutoFit/>
          </a:bodyPr>
          <a:lstStyle/>
          <a:p>
            <a:r>
              <a:rPr lang="es-AR" dirty="0"/>
              <a:t>i</a:t>
            </a:r>
          </a:p>
        </p:txBody>
      </p:sp>
      <p:sp>
        <p:nvSpPr>
          <p:cNvPr id="38" name="72 CuadroTexto"/>
          <p:cNvSpPr txBox="1"/>
          <p:nvPr/>
        </p:nvSpPr>
        <p:spPr>
          <a:xfrm>
            <a:off x="494097" y="6549733"/>
            <a:ext cx="3810915" cy="369332"/>
          </a:xfrm>
          <a:prstGeom prst="rect">
            <a:avLst/>
          </a:prstGeom>
          <a:noFill/>
        </p:spPr>
        <p:txBody>
          <a:bodyPr wrap="none" rtlCol="0">
            <a:spAutoFit/>
          </a:bodyPr>
          <a:lstStyle/>
          <a:p>
            <a:r>
              <a:rPr lang="es-AR" dirty="0"/>
              <a:t>*IBM RT, Ultras </a:t>
            </a:r>
            <a:r>
              <a:rPr lang="es-AR" dirty="0" err="1"/>
              <a:t>Spark</a:t>
            </a:r>
            <a:r>
              <a:rPr lang="es-AR" dirty="0"/>
              <a:t> 64 bits, </a:t>
            </a:r>
            <a:r>
              <a:rPr lang="es-AR" dirty="0" err="1"/>
              <a:t>PowerPC</a:t>
            </a:r>
            <a:endParaRPr lang="es-AR" dirty="0"/>
          </a:p>
        </p:txBody>
      </p:sp>
      <p:sp>
        <p:nvSpPr>
          <p:cNvPr id="39" name="72 CuadroTexto"/>
          <p:cNvSpPr txBox="1"/>
          <p:nvPr/>
        </p:nvSpPr>
        <p:spPr>
          <a:xfrm>
            <a:off x="481276" y="6262589"/>
            <a:ext cx="7625614" cy="369332"/>
          </a:xfrm>
          <a:prstGeom prst="rect">
            <a:avLst/>
          </a:prstGeom>
          <a:noFill/>
        </p:spPr>
        <p:txBody>
          <a:bodyPr wrap="none" rtlCol="0">
            <a:spAutoFit/>
          </a:bodyPr>
          <a:lstStyle/>
          <a:p>
            <a:r>
              <a:rPr lang="es-AR" dirty="0"/>
              <a:t>*Muy difícil de implementar compartición de Memoria entre distintos procesos</a:t>
            </a:r>
          </a:p>
        </p:txBody>
      </p:sp>
      <p:sp>
        <p:nvSpPr>
          <p:cNvPr id="40" name="72 CuadroTexto"/>
          <p:cNvSpPr txBox="1"/>
          <p:nvPr/>
        </p:nvSpPr>
        <p:spPr>
          <a:xfrm>
            <a:off x="494097" y="5949279"/>
            <a:ext cx="5089535" cy="369332"/>
          </a:xfrm>
          <a:prstGeom prst="rect">
            <a:avLst/>
          </a:prstGeom>
          <a:noFill/>
        </p:spPr>
        <p:txBody>
          <a:bodyPr wrap="none" rtlCol="0">
            <a:spAutoFit/>
          </a:bodyPr>
          <a:lstStyle/>
          <a:p>
            <a:r>
              <a:rPr lang="es-AR" dirty="0"/>
              <a:t>*Una única Tabla de Paginas para todos los procesos</a:t>
            </a:r>
          </a:p>
        </p:txBody>
      </p:sp>
      <p:sp>
        <p:nvSpPr>
          <p:cNvPr id="41" name="17 Rectángulo">
            <a:extLst>
              <a:ext uri="{FF2B5EF4-FFF2-40B4-BE49-F238E27FC236}">
                <a16:creationId xmlns:a16="http://schemas.microsoft.com/office/drawing/2014/main" id="{B35EB8BB-2022-4757-B592-8F3843FF2E12}"/>
              </a:ext>
            </a:extLst>
          </p:cNvPr>
          <p:cNvSpPr/>
          <p:nvPr/>
        </p:nvSpPr>
        <p:spPr>
          <a:xfrm>
            <a:off x="1763688" y="1931929"/>
            <a:ext cx="478698" cy="313583"/>
          </a:xfrm>
          <a:prstGeom prst="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pid</a:t>
            </a:r>
          </a:p>
        </p:txBody>
      </p:sp>
      <p:sp>
        <p:nvSpPr>
          <p:cNvPr id="42" name="41 Rectángulo">
            <a:extLst>
              <a:ext uri="{FF2B5EF4-FFF2-40B4-BE49-F238E27FC236}">
                <a16:creationId xmlns:a16="http://schemas.microsoft.com/office/drawing/2014/main" id="{ECEC1F25-2A18-45B2-975C-CDF8BD530496}"/>
              </a:ext>
            </a:extLst>
          </p:cNvPr>
          <p:cNvSpPr/>
          <p:nvPr/>
        </p:nvSpPr>
        <p:spPr>
          <a:xfrm>
            <a:off x="2290022" y="1946700"/>
            <a:ext cx="435122" cy="292462"/>
          </a:xfrm>
          <a:prstGeom prst="rect">
            <a:avLst/>
          </a:prstGeom>
          <a:solidFill>
            <a:srgbClr val="00B05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dirty="0"/>
              <a:t>p</a:t>
            </a:r>
          </a:p>
        </p:txBody>
      </p:sp>
      <p:cxnSp>
        <p:nvCxnSpPr>
          <p:cNvPr id="44" name="68 Forma">
            <a:extLst>
              <a:ext uri="{FF2B5EF4-FFF2-40B4-BE49-F238E27FC236}">
                <a16:creationId xmlns:a16="http://schemas.microsoft.com/office/drawing/2014/main" id="{A6FFB6F3-08D2-4942-9064-904502F986C2}"/>
              </a:ext>
            </a:extLst>
          </p:cNvPr>
          <p:cNvCxnSpPr>
            <a:cxnSpLocks/>
            <a:stCxn id="58" idx="2"/>
            <a:endCxn id="45" idx="2"/>
          </p:cNvCxnSpPr>
          <p:nvPr/>
        </p:nvCxnSpPr>
        <p:spPr>
          <a:xfrm rot="5400000" flipH="1" flipV="1">
            <a:off x="3498186" y="2845550"/>
            <a:ext cx="1534479" cy="397125"/>
          </a:xfrm>
          <a:prstGeom prst="bentConnector3">
            <a:avLst>
              <a:gd name="adj1" fmla="val -333"/>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53" name="67 CuadroTexto">
            <a:extLst>
              <a:ext uri="{FF2B5EF4-FFF2-40B4-BE49-F238E27FC236}">
                <a16:creationId xmlns:a16="http://schemas.microsoft.com/office/drawing/2014/main" id="{B14E6F96-D2D0-4D07-9CCA-2DBC9B591441}"/>
              </a:ext>
            </a:extLst>
          </p:cNvPr>
          <p:cNvSpPr txBox="1"/>
          <p:nvPr/>
        </p:nvSpPr>
        <p:spPr>
          <a:xfrm>
            <a:off x="6732240" y="2276872"/>
            <a:ext cx="200385" cy="369332"/>
          </a:xfrm>
          <a:prstGeom prst="rect">
            <a:avLst/>
          </a:prstGeom>
          <a:noFill/>
        </p:spPr>
        <p:txBody>
          <a:bodyPr wrap="square" rtlCol="0">
            <a:spAutoFit/>
          </a:bodyPr>
          <a:lstStyle/>
          <a:p>
            <a:r>
              <a:rPr lang="es-AR" dirty="0"/>
              <a:t>i</a:t>
            </a:r>
          </a:p>
        </p:txBody>
      </p:sp>
    </p:spTree>
    <p:extLst>
      <p:ext uri="{BB962C8B-B14F-4D97-AF65-F5344CB8AC3E}">
        <p14:creationId xmlns:p14="http://schemas.microsoft.com/office/powerpoint/2010/main" val="41678129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51520" y="-27384"/>
            <a:ext cx="8229600" cy="710952"/>
          </a:xfrm>
        </p:spPr>
        <p:txBody>
          <a:bodyPr>
            <a:normAutofit fontScale="90000"/>
          </a:bodyPr>
          <a:lstStyle/>
          <a:p>
            <a:r>
              <a:rPr lang="es-AR" b="1" dirty="0"/>
              <a:t>Segmentación</a:t>
            </a:r>
            <a:endParaRPr lang="es-AR" dirty="0"/>
          </a:p>
        </p:txBody>
      </p:sp>
      <p:sp>
        <p:nvSpPr>
          <p:cNvPr id="3" name="2 Marcador de contenido"/>
          <p:cNvSpPr>
            <a:spLocks noGrp="1"/>
          </p:cNvSpPr>
          <p:nvPr>
            <p:ph idx="1"/>
          </p:nvPr>
        </p:nvSpPr>
        <p:spPr>
          <a:xfrm>
            <a:off x="323528" y="692696"/>
            <a:ext cx="8229600" cy="4525963"/>
          </a:xfrm>
        </p:spPr>
        <p:txBody>
          <a:bodyPr>
            <a:normAutofit fontScale="85000" lnSpcReduction="20000"/>
          </a:bodyPr>
          <a:lstStyle/>
          <a:p>
            <a:pPr>
              <a:buNone/>
            </a:pPr>
            <a:r>
              <a:rPr lang="es-AR" dirty="0"/>
              <a:t>	Normalmente el programador realiza su programa y el compilador (por ejemplo el compilador de C) crea segmentos separados para los elementos que componen el programa:</a:t>
            </a:r>
          </a:p>
          <a:p>
            <a:pPr>
              <a:buNone/>
            </a:pPr>
            <a:endParaRPr lang="es-AR" dirty="0"/>
          </a:p>
          <a:p>
            <a:r>
              <a:rPr lang="es-AR" dirty="0"/>
              <a:t>El Código</a:t>
            </a:r>
          </a:p>
          <a:p>
            <a:r>
              <a:rPr lang="es-AR" dirty="0"/>
              <a:t>Las variables Globales</a:t>
            </a:r>
          </a:p>
          <a:p>
            <a:r>
              <a:rPr lang="es-AR" dirty="0"/>
              <a:t>Heap de memoria</a:t>
            </a:r>
          </a:p>
          <a:p>
            <a:r>
              <a:rPr lang="es-AR" dirty="0"/>
              <a:t>Las pilas por cada hebra de ejecución</a:t>
            </a:r>
          </a:p>
          <a:p>
            <a:r>
              <a:rPr lang="es-AR" dirty="0"/>
              <a:t>Bibliotecas C </a:t>
            </a:r>
            <a:r>
              <a:rPr lang="es-AR" dirty="0" err="1"/>
              <a:t>Std.</a:t>
            </a:r>
            <a:endParaRPr lang="es-AR" dirty="0"/>
          </a:p>
          <a:p>
            <a:r>
              <a:rPr lang="es-AR" dirty="0"/>
              <a:t>Bibliotecas en tiempo de compilación.</a:t>
            </a:r>
          </a:p>
        </p:txBody>
      </p:sp>
      <p:sp>
        <p:nvSpPr>
          <p:cNvPr id="4" name="Rectángulo 3"/>
          <p:cNvSpPr/>
          <p:nvPr/>
        </p:nvSpPr>
        <p:spPr>
          <a:xfrm>
            <a:off x="539552" y="5227787"/>
            <a:ext cx="9289032" cy="1200329"/>
          </a:xfrm>
          <a:prstGeom prst="rect">
            <a:avLst/>
          </a:prstGeom>
        </p:spPr>
        <p:txBody>
          <a:bodyPr wrap="square">
            <a:spAutoFit/>
          </a:bodyPr>
          <a:lstStyle/>
          <a:p>
            <a:r>
              <a:rPr lang="es-AR" sz="2700" dirty="0"/>
              <a:t>Luego de Compilar, el Cargador tomara cada Segmento y lo posicionara en Memoria</a:t>
            </a:r>
            <a:r>
              <a:rPr lang="es-AR" dirty="0"/>
              <a:t>.</a:t>
            </a:r>
          </a:p>
          <a:p>
            <a:endParaRPr lang="es-AR"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Segmentación</a:t>
            </a:r>
          </a:p>
        </p:txBody>
      </p:sp>
      <p:sp>
        <p:nvSpPr>
          <p:cNvPr id="3" name="2 Marcador de contenido"/>
          <p:cNvSpPr>
            <a:spLocks noGrp="1"/>
          </p:cNvSpPr>
          <p:nvPr>
            <p:ph idx="1"/>
          </p:nvPr>
        </p:nvSpPr>
        <p:spPr>
          <a:xfrm>
            <a:off x="457200" y="1196752"/>
            <a:ext cx="8229600" cy="2332856"/>
          </a:xfrm>
        </p:spPr>
        <p:txBody>
          <a:bodyPr/>
          <a:lstStyle/>
          <a:p>
            <a:pPr>
              <a:buNone/>
            </a:pPr>
            <a:r>
              <a:rPr lang="es-AR" dirty="0"/>
              <a:t>	La segmentación es un </a:t>
            </a:r>
            <a:r>
              <a:rPr lang="es-AR" b="1" dirty="0"/>
              <a:t>esquema de gestión de memoria</a:t>
            </a:r>
            <a:r>
              <a:rPr lang="es-AR" dirty="0"/>
              <a:t> que interpreta a esta como un conjunto de segmentos de </a:t>
            </a:r>
            <a:r>
              <a:rPr lang="es-AR" b="1" dirty="0"/>
              <a:t>tamaño variable </a:t>
            </a:r>
            <a:r>
              <a:rPr lang="es-AR" dirty="0"/>
              <a:t>y </a:t>
            </a:r>
            <a:r>
              <a:rPr lang="es-AR" b="1" dirty="0"/>
              <a:t>sin ninguna ordenación específica</a:t>
            </a:r>
            <a:r>
              <a:rPr lang="es-AR" dirty="0"/>
              <a:t>.</a:t>
            </a:r>
          </a:p>
          <a:p>
            <a:endParaRPr lang="es-AR" dirty="0"/>
          </a:p>
        </p:txBody>
      </p:sp>
      <p:sp>
        <p:nvSpPr>
          <p:cNvPr id="4" name="2 Marcador de contenido"/>
          <p:cNvSpPr txBox="1">
            <a:spLocks/>
          </p:cNvSpPr>
          <p:nvPr/>
        </p:nvSpPr>
        <p:spPr>
          <a:xfrm>
            <a:off x="467544" y="3212976"/>
            <a:ext cx="8229600" cy="1656184"/>
          </a:xfrm>
          <a:prstGeom prst="rect">
            <a:avLst/>
          </a:prstGeom>
        </p:spPr>
        <p:txBody>
          <a:bodyPr vert="horz" lIns="91440" tIns="45720" rIns="91440" bIns="45720" rtlCol="0">
            <a:normAutofit/>
          </a:bodyPr>
          <a:lstStyle/>
          <a:p>
            <a:pPr marL="342900" indent="-342900">
              <a:spcBef>
                <a:spcPct val="20000"/>
              </a:spcBef>
            </a:pPr>
            <a:r>
              <a:rPr kumimoji="0" lang="es-AR" sz="3200" b="0" i="0" u="none" strike="noStrike" kern="1200" cap="none" spc="0" normalizeH="0" baseline="0" noProof="0" dirty="0">
                <a:ln>
                  <a:noFill/>
                </a:ln>
                <a:solidFill>
                  <a:schemeClr val="tx1"/>
                </a:solidFill>
                <a:effectLst/>
                <a:uLnTx/>
                <a:uFillTx/>
                <a:latin typeface="+mn-lt"/>
                <a:ea typeface="+mn-ea"/>
                <a:cs typeface="+mn-cs"/>
              </a:rPr>
              <a:t>	</a:t>
            </a:r>
            <a:r>
              <a:rPr lang="es-AR" sz="3200" dirty="0"/>
              <a:t>Un espacio lógico de direcciones es una colección de segmentos y cada segmento tiene </a:t>
            </a:r>
            <a:r>
              <a:rPr lang="es-AR" sz="3200" b="1" dirty="0"/>
              <a:t>un nombre y una longitud.</a:t>
            </a:r>
            <a:endParaRPr kumimoji="0" lang="es-AR" sz="3200" b="1" i="0" u="none" strike="noStrike" kern="1200" cap="none" spc="0" normalizeH="0" baseline="0" noProof="0" dirty="0">
              <a:ln>
                <a:noFill/>
              </a:ln>
              <a:solidFill>
                <a:schemeClr val="tx1"/>
              </a:solidFill>
              <a:effectLst/>
              <a:uLnTx/>
              <a:uFillTx/>
              <a:latin typeface="+mn-lt"/>
              <a:ea typeface="+mn-ea"/>
              <a:cs typeface="+mn-cs"/>
            </a:endParaRPr>
          </a:p>
        </p:txBody>
      </p:sp>
      <p:sp>
        <p:nvSpPr>
          <p:cNvPr id="7" name="2 Marcador de contenido"/>
          <p:cNvSpPr txBox="1">
            <a:spLocks/>
          </p:cNvSpPr>
          <p:nvPr/>
        </p:nvSpPr>
        <p:spPr>
          <a:xfrm>
            <a:off x="467544" y="4725144"/>
            <a:ext cx="8229600" cy="1656184"/>
          </a:xfrm>
          <a:prstGeom prst="rect">
            <a:avLst/>
          </a:prstGeom>
        </p:spPr>
        <p:txBody>
          <a:bodyPr vert="horz" lIns="91440" tIns="45720" rIns="91440" bIns="45720" rtlCol="0">
            <a:normAutofit/>
          </a:bodyPr>
          <a:lstStyle/>
          <a:p>
            <a:pPr marL="342900" indent="-342900">
              <a:spcBef>
                <a:spcPct val="20000"/>
              </a:spcBef>
            </a:pPr>
            <a:r>
              <a:rPr lang="es-AR" sz="3200" dirty="0"/>
              <a:t>	El usuario especifica, por tanto, cada dirección proporcionando dos valores: </a:t>
            </a:r>
            <a:r>
              <a:rPr lang="es-AR" sz="3200" b="1" dirty="0"/>
              <a:t>un nombre de segmento </a:t>
            </a:r>
            <a:r>
              <a:rPr lang="es-AR" sz="3200" dirty="0"/>
              <a:t>y un </a:t>
            </a:r>
            <a:r>
              <a:rPr lang="es-AR" sz="3200" b="1" dirty="0"/>
              <a:t>desplazamiento </a:t>
            </a:r>
          </a:p>
          <a:p>
            <a:pPr marL="342900" indent="-342900">
              <a:spcBef>
                <a:spcPct val="20000"/>
              </a:spcBef>
            </a:pPr>
            <a:endParaRPr kumimoji="0" lang="es-AR" sz="3200" b="1"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734888" y="-27384"/>
            <a:ext cx="8229600" cy="1143000"/>
          </a:xfrm>
        </p:spPr>
        <p:txBody>
          <a:bodyPr/>
          <a:lstStyle/>
          <a:p>
            <a:r>
              <a:rPr lang="es-AR" b="1" dirty="0"/>
              <a:t>Segmentación</a:t>
            </a:r>
            <a:endParaRPr lang="es-AR" dirty="0"/>
          </a:p>
        </p:txBody>
      </p:sp>
      <p:sp>
        <p:nvSpPr>
          <p:cNvPr id="6" name="5 CuadroTexto"/>
          <p:cNvSpPr txBox="1"/>
          <p:nvPr/>
        </p:nvSpPr>
        <p:spPr>
          <a:xfrm>
            <a:off x="3059832" y="5661248"/>
            <a:ext cx="2658228" cy="646331"/>
          </a:xfrm>
          <a:prstGeom prst="rect">
            <a:avLst/>
          </a:prstGeom>
          <a:noFill/>
        </p:spPr>
        <p:txBody>
          <a:bodyPr wrap="none" rtlCol="0">
            <a:spAutoFit/>
          </a:bodyPr>
          <a:lstStyle/>
          <a:p>
            <a:r>
              <a:rPr lang="es-AR" dirty="0"/>
              <a:t>Interrupción: </a:t>
            </a:r>
          </a:p>
          <a:p>
            <a:r>
              <a:rPr lang="es-AR" dirty="0"/>
              <a:t>Error de Direccionamiento</a:t>
            </a:r>
          </a:p>
        </p:txBody>
      </p:sp>
      <p:sp>
        <p:nvSpPr>
          <p:cNvPr id="8" name="7 Rectángulo"/>
          <p:cNvSpPr/>
          <p:nvPr/>
        </p:nvSpPr>
        <p:spPr>
          <a:xfrm>
            <a:off x="467544" y="2636912"/>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CPU</a:t>
            </a:r>
          </a:p>
        </p:txBody>
      </p:sp>
      <p:sp>
        <p:nvSpPr>
          <p:cNvPr id="9" name="8 Rectángulo"/>
          <p:cNvSpPr/>
          <p:nvPr/>
        </p:nvSpPr>
        <p:spPr>
          <a:xfrm>
            <a:off x="2051720" y="2852936"/>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S</a:t>
            </a:r>
          </a:p>
        </p:txBody>
      </p:sp>
      <p:sp>
        <p:nvSpPr>
          <p:cNvPr id="10" name="9 Rectángulo"/>
          <p:cNvSpPr/>
          <p:nvPr/>
        </p:nvSpPr>
        <p:spPr>
          <a:xfrm>
            <a:off x="2555776" y="2852936"/>
            <a:ext cx="504056" cy="360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D</a:t>
            </a:r>
          </a:p>
        </p:txBody>
      </p:sp>
      <p:sp>
        <p:nvSpPr>
          <p:cNvPr id="25" name="24 CuadroTexto"/>
          <p:cNvSpPr txBox="1"/>
          <p:nvPr/>
        </p:nvSpPr>
        <p:spPr>
          <a:xfrm>
            <a:off x="5098636" y="1268760"/>
            <a:ext cx="715260" cy="369332"/>
          </a:xfrm>
          <a:prstGeom prst="rect">
            <a:avLst/>
          </a:prstGeom>
          <a:noFill/>
        </p:spPr>
        <p:txBody>
          <a:bodyPr wrap="none" rtlCol="0">
            <a:spAutoFit/>
          </a:bodyPr>
          <a:lstStyle/>
          <a:p>
            <a:r>
              <a:rPr lang="es-AR" dirty="0"/>
              <a:t>Bases</a:t>
            </a:r>
          </a:p>
        </p:txBody>
      </p:sp>
      <p:sp>
        <p:nvSpPr>
          <p:cNvPr id="29" name="28 CuadroTexto"/>
          <p:cNvSpPr txBox="1"/>
          <p:nvPr/>
        </p:nvSpPr>
        <p:spPr>
          <a:xfrm>
            <a:off x="3419872" y="1556792"/>
            <a:ext cx="290464" cy="369332"/>
          </a:xfrm>
          <a:prstGeom prst="rect">
            <a:avLst/>
          </a:prstGeom>
          <a:noFill/>
        </p:spPr>
        <p:txBody>
          <a:bodyPr wrap="none" rtlCol="0">
            <a:spAutoFit/>
          </a:bodyPr>
          <a:lstStyle/>
          <a:p>
            <a:r>
              <a:rPr lang="es-AR" dirty="0"/>
              <a:t>S</a:t>
            </a:r>
          </a:p>
        </p:txBody>
      </p:sp>
      <p:grpSp>
        <p:nvGrpSpPr>
          <p:cNvPr id="50" name="49 Grupo"/>
          <p:cNvGrpSpPr/>
          <p:nvPr/>
        </p:nvGrpSpPr>
        <p:grpSpPr>
          <a:xfrm>
            <a:off x="7164288" y="2564904"/>
            <a:ext cx="1008112" cy="3456384"/>
            <a:chOff x="6156176" y="1844824"/>
            <a:chExt cx="1008112" cy="3456384"/>
          </a:xfrm>
        </p:grpSpPr>
        <p:sp>
          <p:nvSpPr>
            <p:cNvPr id="13" name="12 Rectángulo"/>
            <p:cNvSpPr/>
            <p:nvPr/>
          </p:nvSpPr>
          <p:spPr>
            <a:xfrm>
              <a:off x="6156176" y="1844824"/>
              <a:ext cx="1008112" cy="345638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AR"/>
            </a:p>
          </p:txBody>
        </p:sp>
        <p:sp>
          <p:nvSpPr>
            <p:cNvPr id="36" name="35 Rectángulo"/>
            <p:cNvSpPr/>
            <p:nvPr/>
          </p:nvSpPr>
          <p:spPr>
            <a:xfrm>
              <a:off x="6156176" y="3789040"/>
              <a:ext cx="1008112" cy="28803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s-AR" sz="1000" dirty="0"/>
                <a:t>Dirección Física</a:t>
              </a:r>
            </a:p>
          </p:txBody>
        </p:sp>
      </p:grpSp>
      <p:grpSp>
        <p:nvGrpSpPr>
          <p:cNvPr id="51" name="50 Grupo"/>
          <p:cNvGrpSpPr/>
          <p:nvPr/>
        </p:nvGrpSpPr>
        <p:grpSpPr>
          <a:xfrm>
            <a:off x="3779914" y="1628800"/>
            <a:ext cx="2088229" cy="2160241"/>
            <a:chOff x="3923930" y="2132856"/>
            <a:chExt cx="2088229" cy="2160241"/>
          </a:xfrm>
        </p:grpSpPr>
        <p:grpSp>
          <p:nvGrpSpPr>
            <p:cNvPr id="37" name="36 Grupo"/>
            <p:cNvGrpSpPr/>
            <p:nvPr/>
          </p:nvGrpSpPr>
          <p:grpSpPr>
            <a:xfrm>
              <a:off x="3923930" y="2132856"/>
              <a:ext cx="1224135" cy="2160241"/>
              <a:chOff x="3131840" y="3861048"/>
              <a:chExt cx="1377151" cy="2376265"/>
            </a:xfrm>
          </p:grpSpPr>
          <p:sp>
            <p:nvSpPr>
              <p:cNvPr id="14" name="13 Rectángulo"/>
              <p:cNvSpPr/>
              <p:nvPr/>
            </p:nvSpPr>
            <p:spPr>
              <a:xfrm>
                <a:off x="3500878" y="3861048"/>
                <a:ext cx="100811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5" name="14 Rectángulo"/>
              <p:cNvSpPr/>
              <p:nvPr/>
            </p:nvSpPr>
            <p:spPr>
              <a:xfrm>
                <a:off x="3500878" y="4077071"/>
                <a:ext cx="1008112" cy="216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6" name="15 Rectángulo"/>
              <p:cNvSpPr/>
              <p:nvPr/>
            </p:nvSpPr>
            <p:spPr>
              <a:xfrm>
                <a:off x="3500878" y="4293096"/>
                <a:ext cx="1008112" cy="216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7" name="16 Rectángulo"/>
              <p:cNvSpPr/>
              <p:nvPr/>
            </p:nvSpPr>
            <p:spPr>
              <a:xfrm>
                <a:off x="3500878" y="4509120"/>
                <a:ext cx="1008112" cy="216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8" name="17 Rectángulo"/>
              <p:cNvSpPr/>
              <p:nvPr/>
            </p:nvSpPr>
            <p:spPr>
              <a:xfrm>
                <a:off x="3500878" y="4725144"/>
                <a:ext cx="1008112" cy="21602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sz="1200" b="1" dirty="0"/>
                  <a:t>Limite “L”</a:t>
                </a:r>
              </a:p>
            </p:txBody>
          </p:sp>
          <p:sp>
            <p:nvSpPr>
              <p:cNvPr id="19" name="18 Rectángulo"/>
              <p:cNvSpPr/>
              <p:nvPr/>
            </p:nvSpPr>
            <p:spPr>
              <a:xfrm>
                <a:off x="3500878" y="4941168"/>
                <a:ext cx="1008112" cy="216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0" name="19 Rectángulo"/>
              <p:cNvSpPr/>
              <p:nvPr/>
            </p:nvSpPr>
            <p:spPr>
              <a:xfrm>
                <a:off x="3500878" y="5805264"/>
                <a:ext cx="1008112" cy="216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1" name="20 Rectángulo"/>
              <p:cNvSpPr/>
              <p:nvPr/>
            </p:nvSpPr>
            <p:spPr>
              <a:xfrm>
                <a:off x="3500878" y="5157192"/>
                <a:ext cx="10081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p:txBody>
          </p:sp>
          <p:sp>
            <p:nvSpPr>
              <p:cNvPr id="22" name="21 Rectángulo"/>
              <p:cNvSpPr/>
              <p:nvPr/>
            </p:nvSpPr>
            <p:spPr>
              <a:xfrm>
                <a:off x="3500878" y="5589240"/>
                <a:ext cx="1008112" cy="216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3" name="22 Rectángulo"/>
              <p:cNvSpPr/>
              <p:nvPr/>
            </p:nvSpPr>
            <p:spPr>
              <a:xfrm>
                <a:off x="3500879" y="6021289"/>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8" name="27 Abrir llave"/>
              <p:cNvSpPr/>
              <p:nvPr/>
            </p:nvSpPr>
            <p:spPr>
              <a:xfrm>
                <a:off x="3131840" y="3861048"/>
                <a:ext cx="216024" cy="86409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grpSp>
        <p:grpSp>
          <p:nvGrpSpPr>
            <p:cNvPr id="38" name="37 Grupo"/>
            <p:cNvGrpSpPr/>
            <p:nvPr/>
          </p:nvGrpSpPr>
          <p:grpSpPr>
            <a:xfrm>
              <a:off x="4884034" y="2132856"/>
              <a:ext cx="1128125" cy="2160240"/>
              <a:chOff x="3158843" y="3861048"/>
              <a:chExt cx="1269141" cy="2376264"/>
            </a:xfrm>
          </p:grpSpPr>
          <p:sp>
            <p:nvSpPr>
              <p:cNvPr id="39" name="38 Rectángulo"/>
              <p:cNvSpPr/>
              <p:nvPr/>
            </p:nvSpPr>
            <p:spPr>
              <a:xfrm>
                <a:off x="3419872" y="3861048"/>
                <a:ext cx="1008112" cy="8640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0" name="39 Rectángulo"/>
              <p:cNvSpPr/>
              <p:nvPr/>
            </p:nvSpPr>
            <p:spPr>
              <a:xfrm>
                <a:off x="3419872" y="4077072"/>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1" name="40 Rectángulo"/>
              <p:cNvSpPr/>
              <p:nvPr/>
            </p:nvSpPr>
            <p:spPr>
              <a:xfrm>
                <a:off x="3419872" y="4293096"/>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2" name="41 Rectángulo"/>
              <p:cNvSpPr/>
              <p:nvPr/>
            </p:nvSpPr>
            <p:spPr>
              <a:xfrm>
                <a:off x="3419872" y="450912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3" name="42 Rectángulo"/>
              <p:cNvSpPr/>
              <p:nvPr/>
            </p:nvSpPr>
            <p:spPr>
              <a:xfrm>
                <a:off x="3419872" y="4725144"/>
                <a:ext cx="1008112" cy="21602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sz="1200" b="1" dirty="0"/>
                  <a:t>Base “B”</a:t>
                </a:r>
              </a:p>
            </p:txBody>
          </p:sp>
          <p:sp>
            <p:nvSpPr>
              <p:cNvPr id="44" name="43 Rectángulo"/>
              <p:cNvSpPr/>
              <p:nvPr/>
            </p:nvSpPr>
            <p:spPr>
              <a:xfrm>
                <a:off x="3419872" y="4941168"/>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5" name="44 Rectángulo"/>
              <p:cNvSpPr/>
              <p:nvPr/>
            </p:nvSpPr>
            <p:spPr>
              <a:xfrm>
                <a:off x="3419872" y="5805264"/>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6" name="45 Rectángulo"/>
              <p:cNvSpPr/>
              <p:nvPr/>
            </p:nvSpPr>
            <p:spPr>
              <a:xfrm>
                <a:off x="3419872" y="5157192"/>
                <a:ext cx="10081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a:p>
                <a:pPr algn="ctr"/>
                <a:r>
                  <a:rPr lang="es-AR" sz="1000" b="1" dirty="0">
                    <a:solidFill>
                      <a:schemeClr val="tx1"/>
                    </a:solidFill>
                  </a:rPr>
                  <a:t>.</a:t>
                </a:r>
              </a:p>
            </p:txBody>
          </p:sp>
          <p:sp>
            <p:nvSpPr>
              <p:cNvPr id="47" name="46 Rectángulo"/>
              <p:cNvSpPr/>
              <p:nvPr/>
            </p:nvSpPr>
            <p:spPr>
              <a:xfrm>
                <a:off x="3419872" y="5589240"/>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8" name="47 Rectángulo"/>
              <p:cNvSpPr/>
              <p:nvPr/>
            </p:nvSpPr>
            <p:spPr>
              <a:xfrm>
                <a:off x="3419872" y="6021288"/>
                <a:ext cx="1008112" cy="2160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9" name="48 Abrir llave"/>
              <p:cNvSpPr/>
              <p:nvPr/>
            </p:nvSpPr>
            <p:spPr>
              <a:xfrm>
                <a:off x="3158843" y="3861048"/>
                <a:ext cx="216024" cy="86409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grpSp>
      </p:grpSp>
      <p:sp>
        <p:nvSpPr>
          <p:cNvPr id="52" name="51 CuadroTexto"/>
          <p:cNvSpPr txBox="1"/>
          <p:nvPr/>
        </p:nvSpPr>
        <p:spPr>
          <a:xfrm>
            <a:off x="3886320" y="3789040"/>
            <a:ext cx="2083263" cy="369332"/>
          </a:xfrm>
          <a:prstGeom prst="rect">
            <a:avLst/>
          </a:prstGeom>
          <a:noFill/>
        </p:spPr>
        <p:txBody>
          <a:bodyPr wrap="none" rtlCol="0">
            <a:spAutoFit/>
          </a:bodyPr>
          <a:lstStyle/>
          <a:p>
            <a:r>
              <a:rPr lang="es-AR" b="1" dirty="0"/>
              <a:t>Tabla de Segmentos</a:t>
            </a:r>
          </a:p>
        </p:txBody>
      </p:sp>
      <p:sp>
        <p:nvSpPr>
          <p:cNvPr id="53" name="52 Elipse"/>
          <p:cNvSpPr/>
          <p:nvPr/>
        </p:nvSpPr>
        <p:spPr>
          <a:xfrm>
            <a:off x="5940152" y="4437112"/>
            <a:ext cx="504056" cy="432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cxnSp>
        <p:nvCxnSpPr>
          <p:cNvPr id="72" name="33 Forma"/>
          <p:cNvCxnSpPr>
            <a:stCxn id="43" idx="3"/>
            <a:endCxn id="53" idx="0"/>
          </p:cNvCxnSpPr>
          <p:nvPr/>
        </p:nvCxnSpPr>
        <p:spPr>
          <a:xfrm>
            <a:off x="5868144" y="2512535"/>
            <a:ext cx="324036" cy="1924577"/>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82" name="33 Forma"/>
          <p:cNvCxnSpPr>
            <a:stCxn id="9" idx="0"/>
            <a:endCxn id="28" idx="1"/>
          </p:cNvCxnSpPr>
          <p:nvPr/>
        </p:nvCxnSpPr>
        <p:spPr>
          <a:xfrm rot="5400000" flipH="1" flipV="1">
            <a:off x="2626148" y="1699172"/>
            <a:ext cx="831365" cy="1476164"/>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85" name="33 Forma"/>
          <p:cNvCxnSpPr>
            <a:stCxn id="18" idx="1"/>
            <a:endCxn id="76" idx="0"/>
          </p:cNvCxnSpPr>
          <p:nvPr/>
        </p:nvCxnSpPr>
        <p:spPr>
          <a:xfrm rot="10800000" flipV="1">
            <a:off x="3707904" y="2512534"/>
            <a:ext cx="400044" cy="1780561"/>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99" name="98 Conector recto de flecha"/>
          <p:cNvCxnSpPr>
            <a:endCxn id="53" idx="2"/>
          </p:cNvCxnSpPr>
          <p:nvPr/>
        </p:nvCxnSpPr>
        <p:spPr>
          <a:xfrm>
            <a:off x="3923928" y="4653136"/>
            <a:ext cx="2016224"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76" name="75 Decisión"/>
          <p:cNvSpPr/>
          <p:nvPr/>
        </p:nvSpPr>
        <p:spPr>
          <a:xfrm>
            <a:off x="3347864" y="4293096"/>
            <a:ext cx="720080" cy="792088"/>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07" name="106 CuadroTexto"/>
          <p:cNvSpPr txBox="1"/>
          <p:nvPr/>
        </p:nvSpPr>
        <p:spPr>
          <a:xfrm>
            <a:off x="4067944" y="4221088"/>
            <a:ext cx="343364" cy="369332"/>
          </a:xfrm>
          <a:prstGeom prst="rect">
            <a:avLst/>
          </a:prstGeom>
          <a:noFill/>
        </p:spPr>
        <p:txBody>
          <a:bodyPr wrap="none" rtlCol="0">
            <a:spAutoFit/>
          </a:bodyPr>
          <a:lstStyle/>
          <a:p>
            <a:r>
              <a:rPr lang="es-AR" dirty="0"/>
              <a:t>Si</a:t>
            </a:r>
          </a:p>
        </p:txBody>
      </p:sp>
      <p:sp>
        <p:nvSpPr>
          <p:cNvPr id="108" name="107 CuadroTexto"/>
          <p:cNvSpPr txBox="1"/>
          <p:nvPr/>
        </p:nvSpPr>
        <p:spPr>
          <a:xfrm>
            <a:off x="3779912" y="5157192"/>
            <a:ext cx="455574" cy="369332"/>
          </a:xfrm>
          <a:prstGeom prst="rect">
            <a:avLst/>
          </a:prstGeom>
          <a:noFill/>
        </p:spPr>
        <p:txBody>
          <a:bodyPr wrap="none" rtlCol="0">
            <a:spAutoFit/>
          </a:bodyPr>
          <a:lstStyle/>
          <a:p>
            <a:r>
              <a:rPr lang="es-AR" dirty="0"/>
              <a:t>No</a:t>
            </a:r>
          </a:p>
        </p:txBody>
      </p:sp>
      <p:cxnSp>
        <p:nvCxnSpPr>
          <p:cNvPr id="109" name="108 Conector recto de flecha"/>
          <p:cNvCxnSpPr>
            <a:stCxn id="53" idx="6"/>
            <a:endCxn id="36" idx="1"/>
          </p:cNvCxnSpPr>
          <p:nvPr/>
        </p:nvCxnSpPr>
        <p:spPr>
          <a:xfrm>
            <a:off x="6444208" y="4653136"/>
            <a:ext cx="720080"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113" name="112 CuadroTexto"/>
          <p:cNvSpPr txBox="1"/>
          <p:nvPr/>
        </p:nvSpPr>
        <p:spPr>
          <a:xfrm>
            <a:off x="6824791" y="6021288"/>
            <a:ext cx="1635641" cy="369332"/>
          </a:xfrm>
          <a:prstGeom prst="rect">
            <a:avLst/>
          </a:prstGeom>
          <a:noFill/>
        </p:spPr>
        <p:txBody>
          <a:bodyPr wrap="none" rtlCol="0">
            <a:spAutoFit/>
          </a:bodyPr>
          <a:lstStyle/>
          <a:p>
            <a:r>
              <a:rPr lang="es-AR" b="1" dirty="0"/>
              <a:t>Memoria Física</a:t>
            </a:r>
          </a:p>
        </p:txBody>
      </p:sp>
      <p:cxnSp>
        <p:nvCxnSpPr>
          <p:cNvPr id="114" name="113 Conector recto de flecha"/>
          <p:cNvCxnSpPr>
            <a:stCxn id="76" idx="2"/>
          </p:cNvCxnSpPr>
          <p:nvPr/>
        </p:nvCxnSpPr>
        <p:spPr>
          <a:xfrm>
            <a:off x="3707904" y="5085184"/>
            <a:ext cx="0" cy="648072"/>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118" name="117 Conector recto de flecha"/>
          <p:cNvCxnSpPr>
            <a:stCxn id="8" idx="3"/>
            <a:endCxn id="9" idx="1"/>
          </p:cNvCxnSpPr>
          <p:nvPr/>
        </p:nvCxnSpPr>
        <p:spPr>
          <a:xfrm>
            <a:off x="1619672" y="3032956"/>
            <a:ext cx="432048"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121" name="33 Forma"/>
          <p:cNvCxnSpPr>
            <a:stCxn id="10" idx="2"/>
            <a:endCxn id="76" idx="1"/>
          </p:cNvCxnSpPr>
          <p:nvPr/>
        </p:nvCxnSpPr>
        <p:spPr>
          <a:xfrm rot="16200000" flipH="1">
            <a:off x="2339752" y="3681028"/>
            <a:ext cx="1476164" cy="540060"/>
          </a:xfrm>
          <a:prstGeom prst="bentConnector2">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124" name="123 CuadroTexto"/>
          <p:cNvSpPr txBox="1"/>
          <p:nvPr/>
        </p:nvSpPr>
        <p:spPr>
          <a:xfrm>
            <a:off x="1547664" y="980728"/>
            <a:ext cx="1890069" cy="923330"/>
          </a:xfrm>
          <a:prstGeom prst="rect">
            <a:avLst/>
          </a:prstGeom>
          <a:noFill/>
        </p:spPr>
        <p:txBody>
          <a:bodyPr wrap="none" rtlCol="0">
            <a:spAutoFit/>
          </a:bodyPr>
          <a:lstStyle/>
          <a:p>
            <a:r>
              <a:rPr lang="es-AR" b="1" dirty="0"/>
              <a:t>Dirección Lógica</a:t>
            </a:r>
          </a:p>
          <a:p>
            <a:r>
              <a:rPr lang="es-AR" dirty="0"/>
              <a:t>S:Segmento</a:t>
            </a:r>
          </a:p>
          <a:p>
            <a:r>
              <a:rPr lang="es-AR" dirty="0"/>
              <a:t>D:Desplazamiento</a:t>
            </a:r>
          </a:p>
        </p:txBody>
      </p:sp>
      <p:cxnSp>
        <p:nvCxnSpPr>
          <p:cNvPr id="54" name="108 Conector recto de flecha"/>
          <p:cNvCxnSpPr/>
          <p:nvPr/>
        </p:nvCxnSpPr>
        <p:spPr>
          <a:xfrm flipH="1">
            <a:off x="8331988" y="3982602"/>
            <a:ext cx="284064"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55" name="7 Rectángulo"/>
          <p:cNvSpPr/>
          <p:nvPr/>
        </p:nvSpPr>
        <p:spPr>
          <a:xfrm>
            <a:off x="7082425" y="3974376"/>
            <a:ext cx="1249563" cy="1278724"/>
          </a:xfrm>
          <a:prstGeom prst="rect">
            <a:avLst/>
          </a:prstGeom>
          <a:noFill/>
          <a:ln w="444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b="1" dirty="0">
              <a:ln>
                <a:solidFill>
                  <a:schemeClr val="accent2"/>
                </a:solidFill>
              </a:ln>
            </a:endParaRPr>
          </a:p>
        </p:txBody>
      </p:sp>
      <p:sp>
        <p:nvSpPr>
          <p:cNvPr id="59" name="112 CuadroTexto"/>
          <p:cNvSpPr txBox="1"/>
          <p:nvPr/>
        </p:nvSpPr>
        <p:spPr>
          <a:xfrm>
            <a:off x="6824791" y="2075916"/>
            <a:ext cx="1635641" cy="369332"/>
          </a:xfrm>
          <a:prstGeom prst="rect">
            <a:avLst/>
          </a:prstGeom>
          <a:noFill/>
        </p:spPr>
        <p:txBody>
          <a:bodyPr wrap="none" rtlCol="0">
            <a:spAutoFit/>
          </a:bodyPr>
          <a:lstStyle/>
          <a:p>
            <a:r>
              <a:rPr lang="es-AR" b="1" dirty="0"/>
              <a:t>Memoria Física</a:t>
            </a:r>
          </a:p>
        </p:txBody>
      </p:sp>
      <p:sp>
        <p:nvSpPr>
          <p:cNvPr id="60" name="24 CuadroTexto"/>
          <p:cNvSpPr txBox="1"/>
          <p:nvPr/>
        </p:nvSpPr>
        <p:spPr>
          <a:xfrm>
            <a:off x="4125151" y="1261694"/>
            <a:ext cx="852221" cy="369332"/>
          </a:xfrm>
          <a:prstGeom prst="rect">
            <a:avLst/>
          </a:prstGeom>
          <a:noFill/>
        </p:spPr>
        <p:txBody>
          <a:bodyPr wrap="none" rtlCol="0">
            <a:spAutoFit/>
          </a:bodyPr>
          <a:lstStyle/>
          <a:p>
            <a:r>
              <a:rPr lang="es-AR" dirty="0"/>
              <a:t>Limites</a:t>
            </a:r>
          </a:p>
        </p:txBody>
      </p:sp>
      <p:sp>
        <p:nvSpPr>
          <p:cNvPr id="61" name="24 CuadroTexto"/>
          <p:cNvSpPr txBox="1"/>
          <p:nvPr/>
        </p:nvSpPr>
        <p:spPr>
          <a:xfrm>
            <a:off x="8588685" y="3790940"/>
            <a:ext cx="309700" cy="369332"/>
          </a:xfrm>
          <a:prstGeom prst="rect">
            <a:avLst/>
          </a:prstGeom>
          <a:noFill/>
        </p:spPr>
        <p:txBody>
          <a:bodyPr wrap="none" rtlCol="0">
            <a:spAutoFit/>
          </a:bodyPr>
          <a:lstStyle/>
          <a:p>
            <a:r>
              <a:rPr lang="es-AR" dirty="0"/>
              <a:t>B</a:t>
            </a:r>
          </a:p>
        </p:txBody>
      </p:sp>
      <p:sp>
        <p:nvSpPr>
          <p:cNvPr id="62" name="24 CuadroTexto"/>
          <p:cNvSpPr txBox="1"/>
          <p:nvPr/>
        </p:nvSpPr>
        <p:spPr>
          <a:xfrm>
            <a:off x="8410035" y="4860888"/>
            <a:ext cx="522900" cy="369332"/>
          </a:xfrm>
          <a:prstGeom prst="rect">
            <a:avLst/>
          </a:prstGeom>
          <a:noFill/>
        </p:spPr>
        <p:txBody>
          <a:bodyPr wrap="none" rtlCol="0">
            <a:spAutoFit/>
          </a:bodyPr>
          <a:lstStyle/>
          <a:p>
            <a:r>
              <a:rPr lang="es-AR" dirty="0"/>
              <a:t>B+L</a:t>
            </a:r>
          </a:p>
        </p:txBody>
      </p:sp>
      <p:sp>
        <p:nvSpPr>
          <p:cNvPr id="63" name="24 CuadroTexto"/>
          <p:cNvSpPr txBox="1"/>
          <p:nvPr/>
        </p:nvSpPr>
        <p:spPr>
          <a:xfrm>
            <a:off x="6516216" y="4261025"/>
            <a:ext cx="567784" cy="369332"/>
          </a:xfrm>
          <a:prstGeom prst="rect">
            <a:avLst/>
          </a:prstGeom>
          <a:noFill/>
        </p:spPr>
        <p:txBody>
          <a:bodyPr wrap="none" rtlCol="0">
            <a:spAutoFit/>
          </a:bodyPr>
          <a:lstStyle/>
          <a:p>
            <a:r>
              <a:rPr lang="es-AR" dirty="0"/>
              <a:t>B+D</a:t>
            </a:r>
          </a:p>
        </p:txBody>
      </p:sp>
      <p:sp>
        <p:nvSpPr>
          <p:cNvPr id="64" name="112 CuadroTexto"/>
          <p:cNvSpPr txBox="1"/>
          <p:nvPr/>
        </p:nvSpPr>
        <p:spPr>
          <a:xfrm>
            <a:off x="8122391" y="3574295"/>
            <a:ext cx="987322" cy="323165"/>
          </a:xfrm>
          <a:prstGeom prst="rect">
            <a:avLst/>
          </a:prstGeom>
          <a:noFill/>
        </p:spPr>
        <p:txBody>
          <a:bodyPr wrap="none" rtlCol="0">
            <a:spAutoFit/>
          </a:bodyPr>
          <a:lstStyle/>
          <a:p>
            <a:r>
              <a:rPr lang="es-AR" sz="1500" b="1" dirty="0">
                <a:solidFill>
                  <a:srgbClr val="00B050"/>
                </a:solidFill>
              </a:rPr>
              <a:t>Segmento</a:t>
            </a:r>
          </a:p>
        </p:txBody>
      </p:sp>
      <p:cxnSp>
        <p:nvCxnSpPr>
          <p:cNvPr id="70" name="108 Conector recto de flecha"/>
          <p:cNvCxnSpPr/>
          <p:nvPr/>
        </p:nvCxnSpPr>
        <p:spPr>
          <a:xfrm flipH="1">
            <a:off x="8351692" y="5269850"/>
            <a:ext cx="284064"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A55109-90B5-46C8-836F-DB0006BBFD9C}"/>
              </a:ext>
            </a:extLst>
          </p:cNvPr>
          <p:cNvSpPr>
            <a:spLocks noGrp="1"/>
          </p:cNvSpPr>
          <p:nvPr>
            <p:ph type="title"/>
          </p:nvPr>
        </p:nvSpPr>
        <p:spPr/>
        <p:txBody>
          <a:bodyPr/>
          <a:lstStyle/>
          <a:p>
            <a:r>
              <a:rPr lang="es-AR" b="1" dirty="0"/>
              <a:t>Selector de Segmento</a:t>
            </a:r>
          </a:p>
        </p:txBody>
      </p:sp>
      <p:pic>
        <p:nvPicPr>
          <p:cNvPr id="4" name="Imagen 3">
            <a:extLst>
              <a:ext uri="{FF2B5EF4-FFF2-40B4-BE49-F238E27FC236}">
                <a16:creationId xmlns:a16="http://schemas.microsoft.com/office/drawing/2014/main" id="{463F3E28-FB35-4BE8-B302-2BEF511CB068}"/>
              </a:ext>
            </a:extLst>
          </p:cNvPr>
          <p:cNvPicPr>
            <a:picLocks noChangeAspect="1"/>
          </p:cNvPicPr>
          <p:nvPr/>
        </p:nvPicPr>
        <p:blipFill>
          <a:blip r:embed="rId2"/>
          <a:stretch>
            <a:fillRect/>
          </a:stretch>
        </p:blipFill>
        <p:spPr>
          <a:xfrm>
            <a:off x="539552" y="1268760"/>
            <a:ext cx="6781800" cy="3362325"/>
          </a:xfrm>
          <a:prstGeom prst="rect">
            <a:avLst/>
          </a:prstGeom>
        </p:spPr>
      </p:pic>
      <p:sp>
        <p:nvSpPr>
          <p:cNvPr id="5" name="Título 1">
            <a:extLst>
              <a:ext uri="{FF2B5EF4-FFF2-40B4-BE49-F238E27FC236}">
                <a16:creationId xmlns:a16="http://schemas.microsoft.com/office/drawing/2014/main" id="{EA266C53-27F1-4470-A3D2-89A8DFDB4862}"/>
              </a:ext>
            </a:extLst>
          </p:cNvPr>
          <p:cNvSpPr txBox="1">
            <a:spLocks/>
          </p:cNvSpPr>
          <p:nvPr/>
        </p:nvSpPr>
        <p:spPr>
          <a:xfrm>
            <a:off x="611560" y="530120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AR" sz="2500" dirty="0"/>
              <a:t>*Con el Selector puedo seleccionar un Descriptor </a:t>
            </a:r>
          </a:p>
        </p:txBody>
      </p:sp>
    </p:spTree>
    <p:extLst>
      <p:ext uri="{BB962C8B-B14F-4D97-AF65-F5344CB8AC3E}">
        <p14:creationId xmlns:p14="http://schemas.microsoft.com/office/powerpoint/2010/main" val="389538384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44624"/>
            <a:ext cx="8229600" cy="1143000"/>
          </a:xfrm>
        </p:spPr>
        <p:txBody>
          <a:bodyPr/>
          <a:lstStyle/>
          <a:p>
            <a:r>
              <a:rPr lang="es-AR" b="1" dirty="0"/>
              <a:t>Segmentación</a:t>
            </a:r>
            <a:endParaRPr lang="es-AR" dirty="0"/>
          </a:p>
        </p:txBody>
      </p:sp>
      <p:sp>
        <p:nvSpPr>
          <p:cNvPr id="3" name="2 Marcador de contenido"/>
          <p:cNvSpPr>
            <a:spLocks noGrp="1"/>
          </p:cNvSpPr>
          <p:nvPr>
            <p:ph idx="1"/>
          </p:nvPr>
        </p:nvSpPr>
        <p:spPr>
          <a:xfrm>
            <a:off x="457200" y="1484784"/>
            <a:ext cx="8229600" cy="4525963"/>
          </a:xfrm>
        </p:spPr>
        <p:txBody>
          <a:bodyPr>
            <a:normAutofit fontScale="77500" lnSpcReduction="20000"/>
          </a:bodyPr>
          <a:lstStyle/>
          <a:p>
            <a:r>
              <a:rPr lang="es-AR" dirty="0"/>
              <a:t>Una dirección Lógica estará compuesta por un numero de segmento </a:t>
            </a:r>
            <a:r>
              <a:rPr lang="es-AR" b="1" dirty="0"/>
              <a:t>"S" </a:t>
            </a:r>
            <a:r>
              <a:rPr lang="es-AR" dirty="0"/>
              <a:t>y un desplazamiento</a:t>
            </a:r>
            <a:r>
              <a:rPr lang="es-AR" b="1" dirty="0"/>
              <a:t> "D" </a:t>
            </a:r>
            <a:r>
              <a:rPr lang="es-AR" dirty="0"/>
              <a:t>dentro del Segmento.</a:t>
            </a:r>
          </a:p>
          <a:p>
            <a:endParaRPr lang="es-AR" dirty="0"/>
          </a:p>
          <a:p>
            <a:r>
              <a:rPr lang="es-AR" dirty="0"/>
              <a:t>El numero de Segmento se utiliza como índice para la tabla de Segmentos.</a:t>
            </a:r>
          </a:p>
          <a:p>
            <a:endParaRPr lang="es-AR" dirty="0"/>
          </a:p>
          <a:p>
            <a:r>
              <a:rPr lang="es-AR" dirty="0"/>
              <a:t>El Desplazamiento "D" debe estar comprendido entre 0 y el Limite del Segmento (obtenido de la tabla se Segmentos).</a:t>
            </a:r>
          </a:p>
          <a:p>
            <a:endParaRPr lang="es-AR" dirty="0"/>
          </a:p>
          <a:p>
            <a:r>
              <a:rPr lang="es-AR" dirty="0"/>
              <a:t>Si esta fuera de este limite se produce una interrupción.</a:t>
            </a:r>
          </a:p>
          <a:p>
            <a:endParaRPr lang="es-AR"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Descriptores de Segmento</a:t>
            </a:r>
            <a:endParaRPr lang="es-AR" dirty="0"/>
          </a:p>
        </p:txBody>
      </p:sp>
      <p:sp>
        <p:nvSpPr>
          <p:cNvPr id="3" name="Marcador de contenido 2"/>
          <p:cNvSpPr>
            <a:spLocks noGrp="1"/>
          </p:cNvSpPr>
          <p:nvPr>
            <p:ph idx="1"/>
          </p:nvPr>
        </p:nvSpPr>
        <p:spPr/>
        <p:txBody>
          <a:bodyPr>
            <a:normAutofit lnSpcReduction="10000"/>
          </a:bodyPr>
          <a:lstStyle/>
          <a:p>
            <a:r>
              <a:rPr lang="es-AR" dirty="0"/>
              <a:t>Cuando el procesador está en el nivel de privilegio 0 tiene acceso a una serie de registros y estructuras de datos que permiten controlar el comportamiento del procesador, el manejo de memoria, etc.</a:t>
            </a:r>
          </a:p>
          <a:p>
            <a:r>
              <a:rPr lang="es-AR" dirty="0"/>
              <a:t>La tabla de descriptores globales (GDT) y la tabla de descriptores locales (LDT) contienen la información (descriptores) referente a los diferentes segmentos existentes en el sistema</a:t>
            </a:r>
          </a:p>
        </p:txBody>
      </p:sp>
    </p:spTree>
    <p:extLst>
      <p:ext uri="{BB962C8B-B14F-4D97-AF65-F5344CB8AC3E}">
        <p14:creationId xmlns:p14="http://schemas.microsoft.com/office/powerpoint/2010/main" val="255473901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Descriptores de Segmento</a:t>
            </a:r>
            <a:endParaRPr lang="es-AR" dirty="0"/>
          </a:p>
        </p:txBody>
      </p:sp>
      <p:sp>
        <p:nvSpPr>
          <p:cNvPr id="3" name="Marcador de contenido 2"/>
          <p:cNvSpPr>
            <a:spLocks noGrp="1"/>
          </p:cNvSpPr>
          <p:nvPr>
            <p:ph idx="1"/>
          </p:nvPr>
        </p:nvSpPr>
        <p:spPr/>
        <p:txBody>
          <a:bodyPr>
            <a:normAutofit/>
          </a:bodyPr>
          <a:lstStyle/>
          <a:p>
            <a:r>
              <a:rPr lang="es-AR" dirty="0"/>
              <a:t>Los registros de segmento (CS, DS, SS, ES, FS y GS) son índices (selectores) sobre dichas tablas</a:t>
            </a:r>
          </a:p>
          <a:p>
            <a:r>
              <a:rPr lang="es-AR" dirty="0"/>
              <a:t>Las tablas de descriptores utilizadas en la segmentación se acceden utilizando los registros GDTR(8Bytes)  y LDTR(8Bytes) que apuntan a las direcciones Base de las tablas de Descriptores.</a:t>
            </a:r>
          </a:p>
          <a:p>
            <a:pPr marL="0" indent="0">
              <a:buNone/>
            </a:pPr>
            <a:endParaRPr lang="es-AR" dirty="0"/>
          </a:p>
        </p:txBody>
      </p:sp>
    </p:spTree>
    <p:extLst>
      <p:ext uri="{BB962C8B-B14F-4D97-AF65-F5344CB8AC3E}">
        <p14:creationId xmlns:p14="http://schemas.microsoft.com/office/powerpoint/2010/main" val="36585194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79512" y="1341"/>
            <a:ext cx="8229600" cy="1143000"/>
          </a:xfrm>
        </p:spPr>
        <p:txBody>
          <a:bodyPr/>
          <a:lstStyle/>
          <a:p>
            <a:r>
              <a:rPr lang="es-AR" b="1" dirty="0"/>
              <a:t>Descriptores de Segmento</a:t>
            </a:r>
          </a:p>
        </p:txBody>
      </p:sp>
      <p:pic>
        <p:nvPicPr>
          <p:cNvPr id="4" name="Imagen 3"/>
          <p:cNvPicPr>
            <a:picLocks noChangeAspect="1"/>
          </p:cNvPicPr>
          <p:nvPr/>
        </p:nvPicPr>
        <p:blipFill>
          <a:blip r:embed="rId2"/>
          <a:stretch>
            <a:fillRect/>
          </a:stretch>
        </p:blipFill>
        <p:spPr>
          <a:xfrm>
            <a:off x="395536" y="1144341"/>
            <a:ext cx="6581775" cy="4914900"/>
          </a:xfrm>
          <a:prstGeom prst="rect">
            <a:avLst/>
          </a:prstGeom>
        </p:spPr>
      </p:pic>
    </p:spTree>
    <p:extLst>
      <p:ext uri="{BB962C8B-B14F-4D97-AF65-F5344CB8AC3E}">
        <p14:creationId xmlns:p14="http://schemas.microsoft.com/office/powerpoint/2010/main" val="11946790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413792"/>
            <a:ext cx="8229600" cy="1143000"/>
          </a:xfrm>
        </p:spPr>
        <p:txBody>
          <a:bodyPr/>
          <a:lstStyle/>
          <a:p>
            <a:r>
              <a:rPr lang="es-AR" b="1" dirty="0"/>
              <a:t>Ejemplo Intel Pentium</a:t>
            </a:r>
          </a:p>
        </p:txBody>
      </p:sp>
      <p:sp>
        <p:nvSpPr>
          <p:cNvPr id="3" name="2 Marcador de contenido"/>
          <p:cNvSpPr>
            <a:spLocks noGrp="1"/>
          </p:cNvSpPr>
          <p:nvPr>
            <p:ph idx="1"/>
          </p:nvPr>
        </p:nvSpPr>
        <p:spPr>
          <a:xfrm>
            <a:off x="1691680" y="2204864"/>
            <a:ext cx="6141368" cy="720080"/>
          </a:xfrm>
        </p:spPr>
        <p:txBody>
          <a:bodyPr>
            <a:normAutofit fontScale="77500" lnSpcReduction="20000"/>
          </a:bodyPr>
          <a:lstStyle/>
          <a:p>
            <a:pPr>
              <a:buNone/>
            </a:pPr>
            <a:r>
              <a:rPr lang="es-AR" dirty="0"/>
              <a:t>    Unidad de Gestión de Memoria Intel Pentium (MMU)</a:t>
            </a:r>
          </a:p>
        </p:txBody>
      </p:sp>
      <p:grpSp>
        <p:nvGrpSpPr>
          <p:cNvPr id="17" name="16 Grupo"/>
          <p:cNvGrpSpPr/>
          <p:nvPr/>
        </p:nvGrpSpPr>
        <p:grpSpPr>
          <a:xfrm>
            <a:off x="611560" y="3212976"/>
            <a:ext cx="7632848" cy="1152128"/>
            <a:chOff x="611560" y="1484784"/>
            <a:chExt cx="7632848" cy="1152128"/>
          </a:xfrm>
        </p:grpSpPr>
        <p:sp>
          <p:nvSpPr>
            <p:cNvPr id="5" name="4 Rectángulo"/>
            <p:cNvSpPr/>
            <p:nvPr/>
          </p:nvSpPr>
          <p:spPr>
            <a:xfrm>
              <a:off x="611560" y="1844824"/>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CPU</a:t>
              </a:r>
            </a:p>
          </p:txBody>
        </p:sp>
        <p:sp>
          <p:nvSpPr>
            <p:cNvPr id="6" name="5 Rectángulo"/>
            <p:cNvSpPr/>
            <p:nvPr/>
          </p:nvSpPr>
          <p:spPr>
            <a:xfrm>
              <a:off x="2771800" y="1844824"/>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b="1" dirty="0"/>
                <a:t>Unidad de Segmentación</a:t>
              </a:r>
            </a:p>
          </p:txBody>
        </p:sp>
        <p:sp>
          <p:nvSpPr>
            <p:cNvPr id="7" name="6 Rectángulo"/>
            <p:cNvSpPr/>
            <p:nvPr/>
          </p:nvSpPr>
          <p:spPr>
            <a:xfrm>
              <a:off x="4932040" y="1844824"/>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b="1" dirty="0"/>
                <a:t>Unidad de Paginación</a:t>
              </a:r>
            </a:p>
          </p:txBody>
        </p:sp>
        <p:sp>
          <p:nvSpPr>
            <p:cNvPr id="8" name="7 Rectángulo"/>
            <p:cNvSpPr/>
            <p:nvPr/>
          </p:nvSpPr>
          <p:spPr>
            <a:xfrm>
              <a:off x="7092280" y="1844824"/>
              <a:ext cx="115212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MEM</a:t>
              </a:r>
            </a:p>
          </p:txBody>
        </p:sp>
        <p:cxnSp>
          <p:nvCxnSpPr>
            <p:cNvPr id="9" name="8 Conector recto de flecha"/>
            <p:cNvCxnSpPr>
              <a:stCxn id="5" idx="3"/>
              <a:endCxn id="6" idx="1"/>
            </p:cNvCxnSpPr>
            <p:nvPr/>
          </p:nvCxnSpPr>
          <p:spPr>
            <a:xfrm>
              <a:off x="1763688" y="2240868"/>
              <a:ext cx="1008112"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12" name="11 Conector recto de flecha"/>
            <p:cNvCxnSpPr/>
            <p:nvPr/>
          </p:nvCxnSpPr>
          <p:spPr>
            <a:xfrm>
              <a:off x="3923928" y="2204864"/>
              <a:ext cx="1008112"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13" name="12 Conector recto de flecha"/>
            <p:cNvCxnSpPr/>
            <p:nvPr/>
          </p:nvCxnSpPr>
          <p:spPr>
            <a:xfrm>
              <a:off x="6084168" y="2204864"/>
              <a:ext cx="1008112"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14" name="13 CuadroTexto"/>
            <p:cNvSpPr txBox="1"/>
            <p:nvPr/>
          </p:nvSpPr>
          <p:spPr>
            <a:xfrm>
              <a:off x="6084168" y="1558533"/>
              <a:ext cx="1152128" cy="646331"/>
            </a:xfrm>
            <a:prstGeom prst="rect">
              <a:avLst/>
            </a:prstGeom>
            <a:noFill/>
          </p:spPr>
          <p:txBody>
            <a:bodyPr wrap="square" rtlCol="0">
              <a:spAutoFit/>
            </a:bodyPr>
            <a:lstStyle/>
            <a:p>
              <a:r>
                <a:rPr lang="es-AR" dirty="0"/>
                <a:t>Dirección Física</a:t>
              </a:r>
            </a:p>
          </p:txBody>
        </p:sp>
        <p:sp>
          <p:nvSpPr>
            <p:cNvPr id="15" name="14 CuadroTexto"/>
            <p:cNvSpPr txBox="1"/>
            <p:nvPr/>
          </p:nvSpPr>
          <p:spPr>
            <a:xfrm>
              <a:off x="3923928" y="1484784"/>
              <a:ext cx="1152128" cy="646331"/>
            </a:xfrm>
            <a:prstGeom prst="rect">
              <a:avLst/>
            </a:prstGeom>
            <a:noFill/>
          </p:spPr>
          <p:txBody>
            <a:bodyPr wrap="square" rtlCol="0">
              <a:spAutoFit/>
            </a:bodyPr>
            <a:lstStyle/>
            <a:p>
              <a:r>
                <a:rPr lang="es-AR" dirty="0"/>
                <a:t>Dirección Lineal</a:t>
              </a:r>
            </a:p>
          </p:txBody>
        </p:sp>
        <p:sp>
          <p:nvSpPr>
            <p:cNvPr id="16" name="15 CuadroTexto"/>
            <p:cNvSpPr txBox="1"/>
            <p:nvPr/>
          </p:nvSpPr>
          <p:spPr>
            <a:xfrm>
              <a:off x="1835696" y="1484784"/>
              <a:ext cx="1152128" cy="646331"/>
            </a:xfrm>
            <a:prstGeom prst="rect">
              <a:avLst/>
            </a:prstGeom>
            <a:noFill/>
          </p:spPr>
          <p:txBody>
            <a:bodyPr wrap="square" rtlCol="0">
              <a:spAutoFit/>
            </a:bodyPr>
            <a:lstStyle/>
            <a:p>
              <a:r>
                <a:rPr lang="es-AR" dirty="0"/>
                <a:t>Dirección Lógica</a:t>
              </a:r>
            </a:p>
          </p:txBody>
        </p:sp>
      </p:grpSp>
      <p:sp>
        <p:nvSpPr>
          <p:cNvPr id="18" name="17 CuadroTexto"/>
          <p:cNvSpPr txBox="1"/>
          <p:nvPr/>
        </p:nvSpPr>
        <p:spPr>
          <a:xfrm>
            <a:off x="1619672" y="5230941"/>
            <a:ext cx="5616624" cy="646331"/>
          </a:xfrm>
          <a:prstGeom prst="rect">
            <a:avLst/>
          </a:prstGeom>
          <a:noFill/>
        </p:spPr>
        <p:txBody>
          <a:bodyPr wrap="square" rtlCol="0">
            <a:spAutoFit/>
          </a:bodyPr>
          <a:lstStyle/>
          <a:p>
            <a:r>
              <a:rPr lang="es-AR" dirty="0"/>
              <a:t>Traducción de direcciones lógicas a direcciones físicas en Intel Pentium</a:t>
            </a:r>
          </a:p>
        </p:txBody>
      </p:sp>
      <p:sp>
        <p:nvSpPr>
          <p:cNvPr id="19" name="18 Rectángulo"/>
          <p:cNvSpPr/>
          <p:nvPr/>
        </p:nvSpPr>
        <p:spPr>
          <a:xfrm>
            <a:off x="251520" y="2996952"/>
            <a:ext cx="8352928" cy="2088232"/>
          </a:xfrm>
          <a:prstGeom prst="rect">
            <a:avLst/>
          </a:prstGeom>
          <a:noFill/>
          <a:ln w="38100">
            <a:solidFill>
              <a:schemeClr val="accent1">
                <a:shade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Respecto a la protección</a:t>
            </a:r>
            <a:endParaRPr lang="es-AR" dirty="0"/>
          </a:p>
        </p:txBody>
      </p:sp>
      <p:pic>
        <p:nvPicPr>
          <p:cNvPr id="1026" name="Picture 2"/>
          <p:cNvPicPr>
            <a:picLocks noChangeAspect="1" noChangeArrowheads="1"/>
          </p:cNvPicPr>
          <p:nvPr/>
        </p:nvPicPr>
        <p:blipFill>
          <a:blip r:embed="rId2" cstate="print"/>
          <a:srcRect/>
          <a:stretch>
            <a:fillRect/>
          </a:stretch>
        </p:blipFill>
        <p:spPr bwMode="auto">
          <a:xfrm>
            <a:off x="1259632" y="3353172"/>
            <a:ext cx="7220239" cy="1876028"/>
          </a:xfrm>
          <a:prstGeom prst="rect">
            <a:avLst/>
          </a:prstGeom>
          <a:noFill/>
          <a:ln w="9525">
            <a:noFill/>
            <a:miter lim="800000"/>
            <a:headEnd/>
            <a:tailEnd/>
          </a:ln>
        </p:spPr>
      </p:pic>
      <p:sp>
        <p:nvSpPr>
          <p:cNvPr id="7" name="2 Marcador de contenido"/>
          <p:cNvSpPr>
            <a:spLocks noGrp="1"/>
          </p:cNvSpPr>
          <p:nvPr>
            <p:ph idx="1"/>
          </p:nvPr>
        </p:nvSpPr>
        <p:spPr>
          <a:xfrm>
            <a:off x="683568" y="1412776"/>
            <a:ext cx="7920880" cy="1468759"/>
          </a:xfrm>
        </p:spPr>
        <p:txBody>
          <a:bodyPr>
            <a:normAutofit fontScale="70000" lnSpcReduction="20000"/>
          </a:bodyPr>
          <a:lstStyle/>
          <a:p>
            <a:pPr marL="0" lvl="0" indent="0" fontAlgn="base">
              <a:spcBef>
                <a:spcPct val="0"/>
              </a:spcBef>
              <a:spcAft>
                <a:spcPct val="0"/>
              </a:spcAft>
              <a:buNone/>
            </a:pPr>
            <a:r>
              <a:rPr lang="es-AR" dirty="0">
                <a:solidFill>
                  <a:srgbClr val="000000"/>
                </a:solidFill>
                <a:latin typeface="Arial" pitchFamily="34" charset="0"/>
                <a:ea typeface="Calibri" pitchFamily="34" charset="0"/>
                <a:cs typeface="Arial" pitchFamily="34" charset="0"/>
              </a:rPr>
              <a:t>Cualquier intento, por parte de un programa que se esté ejecutando en modo usuario, de acceder a la memoria del sistema operativo o a la memoria de otros usuarios hará que se produzca una interrupción hacia el sistema operativo. </a:t>
            </a:r>
            <a:endParaRPr lang="es-AR" sz="4000" dirty="0">
              <a:latin typeface="Arial" pitchFamily="34" charset="0"/>
              <a:cs typeface="Arial" pitchFamily="34" charset="0"/>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E45757-9080-4695-8405-0BD2BEC3C344}"/>
              </a:ext>
            </a:extLst>
          </p:cNvPr>
          <p:cNvSpPr>
            <a:spLocks noGrp="1"/>
          </p:cNvSpPr>
          <p:nvPr>
            <p:ph type="title"/>
          </p:nvPr>
        </p:nvSpPr>
        <p:spPr>
          <a:xfrm>
            <a:off x="-180528" y="332656"/>
            <a:ext cx="8229600" cy="1143000"/>
          </a:xfrm>
        </p:spPr>
        <p:txBody>
          <a:bodyPr/>
          <a:lstStyle/>
          <a:p>
            <a:r>
              <a:rPr lang="es-AR" b="1" dirty="0"/>
              <a:t>Segmentación + Paginación</a:t>
            </a:r>
            <a:endParaRPr lang="es-AR" dirty="0"/>
          </a:p>
        </p:txBody>
      </p:sp>
      <p:sp>
        <p:nvSpPr>
          <p:cNvPr id="3" name="Marcador de contenido 2">
            <a:extLst>
              <a:ext uri="{FF2B5EF4-FFF2-40B4-BE49-F238E27FC236}">
                <a16:creationId xmlns:a16="http://schemas.microsoft.com/office/drawing/2014/main" id="{D95B7202-9587-4E4D-BFD5-B36515CDD4D3}"/>
              </a:ext>
            </a:extLst>
          </p:cNvPr>
          <p:cNvSpPr>
            <a:spLocks noGrp="1"/>
          </p:cNvSpPr>
          <p:nvPr>
            <p:ph idx="1"/>
          </p:nvPr>
        </p:nvSpPr>
        <p:spPr>
          <a:xfrm>
            <a:off x="158824" y="1556792"/>
            <a:ext cx="8229600" cy="4525963"/>
          </a:xfrm>
        </p:spPr>
        <p:txBody>
          <a:bodyPr>
            <a:normAutofit fontScale="70000" lnSpcReduction="20000"/>
          </a:bodyPr>
          <a:lstStyle/>
          <a:p>
            <a:endParaRPr lang="es-AR" dirty="0"/>
          </a:p>
          <a:p>
            <a:r>
              <a:rPr lang="es-AR" b="1" dirty="0"/>
              <a:t>Modo protegido: </a:t>
            </a:r>
            <a:r>
              <a:rPr lang="es-AR" dirty="0"/>
              <a:t>Paginación ON – </a:t>
            </a:r>
            <a:r>
              <a:rPr lang="es-AR" dirty="0" err="1"/>
              <a:t>Sementación</a:t>
            </a:r>
            <a:r>
              <a:rPr lang="es-AR" dirty="0"/>
              <a:t> ON (Hay S+P)</a:t>
            </a:r>
          </a:p>
          <a:p>
            <a:r>
              <a:rPr lang="es-AR" dirty="0"/>
              <a:t>1 – Selector de Segmento + offset, el selector de segmento se carga en CS/DS/SS/ES dependiendo sea </a:t>
            </a:r>
            <a:r>
              <a:rPr lang="es-AR" dirty="0" err="1"/>
              <a:t>Codigo</a:t>
            </a:r>
            <a:r>
              <a:rPr lang="es-AR" dirty="0"/>
              <a:t>, Datos, </a:t>
            </a:r>
            <a:r>
              <a:rPr lang="es-AR" dirty="0" err="1"/>
              <a:t>Stack</a:t>
            </a:r>
            <a:r>
              <a:rPr lang="es-AR" dirty="0"/>
              <a:t>, etc.</a:t>
            </a:r>
          </a:p>
          <a:p>
            <a:r>
              <a:rPr lang="es-AR" dirty="0"/>
              <a:t>2- En el Selector de Segmento tengo definido TI que me va a decir si obtengo el </a:t>
            </a:r>
            <a:r>
              <a:rPr lang="es-AR" dirty="0" err="1"/>
              <a:t>Segmento+Limite</a:t>
            </a:r>
            <a:r>
              <a:rPr lang="es-AR" dirty="0"/>
              <a:t> de la GDT o la LDT. Además Niveles de privilegio RPL.</a:t>
            </a:r>
          </a:p>
          <a:p>
            <a:r>
              <a:rPr lang="es-AR" dirty="0"/>
              <a:t>3- En los registros GDTR o LDTR tengo la dirección Física en donde comienza la GDT o la LDT.</a:t>
            </a:r>
          </a:p>
          <a:p>
            <a:r>
              <a:rPr lang="es-AR" dirty="0"/>
              <a:t>4 – Con el índice obtengo el Segmento y el limite</a:t>
            </a:r>
          </a:p>
          <a:p>
            <a:r>
              <a:rPr lang="es-AR" dirty="0"/>
              <a:t>5- verifico que el limite sea mayor que el offset</a:t>
            </a:r>
          </a:p>
          <a:p>
            <a:r>
              <a:rPr lang="es-AR" dirty="0"/>
              <a:t>6 – Si no lo es se produce una excepción(</a:t>
            </a:r>
            <a:r>
              <a:rPr lang="es-AR" dirty="0" err="1"/>
              <a:t>Segmentation</a:t>
            </a:r>
            <a:r>
              <a:rPr lang="es-AR" dirty="0"/>
              <a:t> </a:t>
            </a:r>
            <a:r>
              <a:rPr lang="es-AR" dirty="0" err="1"/>
              <a:t>Fault</a:t>
            </a:r>
            <a:r>
              <a:rPr lang="es-AR" dirty="0"/>
              <a:t>)</a:t>
            </a:r>
          </a:p>
          <a:p>
            <a:r>
              <a:rPr lang="es-AR" dirty="0"/>
              <a:t>7- Si esta dentro del limite, con este Segmento (Base y offset) llego a la dirección lineal (32 bits).</a:t>
            </a:r>
          </a:p>
          <a:p>
            <a:endParaRPr lang="es-AR" dirty="0"/>
          </a:p>
          <a:p>
            <a:endParaRPr lang="es-AR" dirty="0"/>
          </a:p>
          <a:p>
            <a:endParaRPr lang="es-AR" dirty="0"/>
          </a:p>
        </p:txBody>
      </p:sp>
      <p:sp>
        <p:nvSpPr>
          <p:cNvPr id="4" name="Cerrar llave 3">
            <a:extLst>
              <a:ext uri="{FF2B5EF4-FFF2-40B4-BE49-F238E27FC236}">
                <a16:creationId xmlns:a16="http://schemas.microsoft.com/office/drawing/2014/main" id="{A6F96C64-AC83-45BD-9222-ED4641F304DD}"/>
              </a:ext>
            </a:extLst>
          </p:cNvPr>
          <p:cNvSpPr/>
          <p:nvPr/>
        </p:nvSpPr>
        <p:spPr>
          <a:xfrm>
            <a:off x="8074787" y="1179640"/>
            <a:ext cx="298376" cy="489654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sp>
        <p:nvSpPr>
          <p:cNvPr id="5" name="Título 1">
            <a:extLst>
              <a:ext uri="{FF2B5EF4-FFF2-40B4-BE49-F238E27FC236}">
                <a16:creationId xmlns:a16="http://schemas.microsoft.com/office/drawing/2014/main" id="{C1D3C6B1-8480-4736-AA73-7EEAFC4EFC1C}"/>
              </a:ext>
            </a:extLst>
          </p:cNvPr>
          <p:cNvSpPr txBox="1">
            <a:spLocks/>
          </p:cNvSpPr>
          <p:nvPr/>
        </p:nvSpPr>
        <p:spPr>
          <a:xfrm rot="5400000">
            <a:off x="4727218" y="2936782"/>
            <a:ext cx="7956376" cy="138226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AR" b="1" dirty="0"/>
              <a:t>SEGMENTACION</a:t>
            </a:r>
            <a:endParaRPr lang="es-AR" dirty="0"/>
          </a:p>
        </p:txBody>
      </p:sp>
    </p:spTree>
    <p:extLst>
      <p:ext uri="{BB962C8B-B14F-4D97-AF65-F5344CB8AC3E}">
        <p14:creationId xmlns:p14="http://schemas.microsoft.com/office/powerpoint/2010/main" val="246702026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5DD49E-7B92-45BB-8481-95897C2D706D}"/>
              </a:ext>
            </a:extLst>
          </p:cNvPr>
          <p:cNvSpPr>
            <a:spLocks noGrp="1"/>
          </p:cNvSpPr>
          <p:nvPr>
            <p:ph type="title"/>
          </p:nvPr>
        </p:nvSpPr>
        <p:spPr/>
        <p:txBody>
          <a:bodyPr/>
          <a:lstStyle/>
          <a:p>
            <a:r>
              <a:rPr lang="es-AR" b="1" dirty="0"/>
              <a:t>Segmentación + Paginación</a:t>
            </a:r>
          </a:p>
        </p:txBody>
      </p:sp>
      <p:sp>
        <p:nvSpPr>
          <p:cNvPr id="3" name="Marcador de contenido 2">
            <a:extLst>
              <a:ext uri="{FF2B5EF4-FFF2-40B4-BE49-F238E27FC236}">
                <a16:creationId xmlns:a16="http://schemas.microsoft.com/office/drawing/2014/main" id="{A47CCB0E-9CC9-40DF-A4B1-3634332F4C9D}"/>
              </a:ext>
            </a:extLst>
          </p:cNvPr>
          <p:cNvSpPr>
            <a:spLocks noGrp="1"/>
          </p:cNvSpPr>
          <p:nvPr>
            <p:ph idx="1"/>
          </p:nvPr>
        </p:nvSpPr>
        <p:spPr>
          <a:xfrm>
            <a:off x="457200" y="1600201"/>
            <a:ext cx="8507288" cy="2044824"/>
          </a:xfrm>
        </p:spPr>
        <p:txBody>
          <a:bodyPr>
            <a:normAutofit fontScale="70000" lnSpcReduction="20000"/>
          </a:bodyPr>
          <a:lstStyle/>
          <a:p>
            <a:r>
              <a:rPr lang="es-AR" b="1" dirty="0"/>
              <a:t>Modo Real: </a:t>
            </a:r>
            <a:r>
              <a:rPr lang="es-AR" dirty="0"/>
              <a:t>paginación y segmentación en OFF 1- Segmento + Offset</a:t>
            </a:r>
          </a:p>
          <a:p>
            <a:r>
              <a:rPr lang="es-AR" dirty="0"/>
              <a:t>(No hay S+P)</a:t>
            </a:r>
          </a:p>
          <a:p>
            <a:endParaRPr lang="es-AR" dirty="0"/>
          </a:p>
          <a:p>
            <a:r>
              <a:rPr lang="es-AR" dirty="0"/>
              <a:t>FIN ...No hay nadie más Feliz que el que no sabe (La vida es Bella!!!)</a:t>
            </a:r>
          </a:p>
        </p:txBody>
      </p:sp>
      <p:pic>
        <p:nvPicPr>
          <p:cNvPr id="39938" name="Picture 2" descr="Robert B. Weide, el 'director' de memes más famoso del mundo | Cine">
            <a:extLst>
              <a:ext uri="{FF2B5EF4-FFF2-40B4-BE49-F238E27FC236}">
                <a16:creationId xmlns:a16="http://schemas.microsoft.com/office/drawing/2014/main" id="{31AB814D-162A-41B4-9372-0A66CDF185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784" y="3429000"/>
            <a:ext cx="3780420" cy="2520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205057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116632"/>
            <a:ext cx="8229600" cy="1143000"/>
          </a:xfrm>
        </p:spPr>
        <p:txBody>
          <a:bodyPr/>
          <a:lstStyle/>
          <a:p>
            <a:r>
              <a:rPr lang="es-AR" b="1" dirty="0"/>
              <a:t>Segmentación en Intel Pentium</a:t>
            </a:r>
          </a:p>
        </p:txBody>
      </p:sp>
      <p:grpSp>
        <p:nvGrpSpPr>
          <p:cNvPr id="39" name="Grupo 38"/>
          <p:cNvGrpSpPr/>
          <p:nvPr/>
        </p:nvGrpSpPr>
        <p:grpSpPr>
          <a:xfrm>
            <a:off x="395536" y="1451293"/>
            <a:ext cx="8098498" cy="4611464"/>
            <a:chOff x="395536" y="1451293"/>
            <a:chExt cx="8098498" cy="4611464"/>
          </a:xfrm>
        </p:grpSpPr>
        <p:grpSp>
          <p:nvGrpSpPr>
            <p:cNvPr id="11" name="Grupo 10"/>
            <p:cNvGrpSpPr/>
            <p:nvPr/>
          </p:nvGrpSpPr>
          <p:grpSpPr>
            <a:xfrm>
              <a:off x="2275387" y="1451293"/>
              <a:ext cx="4762815" cy="374850"/>
              <a:chOff x="1619672" y="1556792"/>
              <a:chExt cx="4762815" cy="374850"/>
            </a:xfrm>
          </p:grpSpPr>
          <p:sp>
            <p:nvSpPr>
              <p:cNvPr id="5" name="4 Rectángulo"/>
              <p:cNvSpPr/>
              <p:nvPr/>
            </p:nvSpPr>
            <p:spPr>
              <a:xfrm>
                <a:off x="1619672" y="1556792"/>
                <a:ext cx="1800200" cy="3748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Selector (16Bits)</a:t>
                </a:r>
              </a:p>
            </p:txBody>
          </p:sp>
          <p:sp>
            <p:nvSpPr>
              <p:cNvPr id="6" name="4 Rectángulo"/>
              <p:cNvSpPr/>
              <p:nvPr/>
            </p:nvSpPr>
            <p:spPr>
              <a:xfrm>
                <a:off x="3419872" y="1556792"/>
                <a:ext cx="2962615" cy="3748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Desplazamiento (20Bits)</a:t>
                </a:r>
              </a:p>
            </p:txBody>
          </p:sp>
        </p:grpSp>
        <p:grpSp>
          <p:nvGrpSpPr>
            <p:cNvPr id="9" name="Grupo 8"/>
            <p:cNvGrpSpPr/>
            <p:nvPr/>
          </p:nvGrpSpPr>
          <p:grpSpPr>
            <a:xfrm>
              <a:off x="1619672" y="2925763"/>
              <a:ext cx="3037123" cy="2952328"/>
              <a:chOff x="1475656" y="2780928"/>
              <a:chExt cx="3037123" cy="2952328"/>
            </a:xfrm>
          </p:grpSpPr>
          <p:sp>
            <p:nvSpPr>
              <p:cNvPr id="7" name="4 Rectángulo"/>
              <p:cNvSpPr/>
              <p:nvPr/>
            </p:nvSpPr>
            <p:spPr>
              <a:xfrm>
                <a:off x="1475656" y="4077072"/>
                <a:ext cx="3037123" cy="6628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Descriptor de Segmento</a:t>
                </a:r>
              </a:p>
            </p:txBody>
          </p:sp>
          <p:sp>
            <p:nvSpPr>
              <p:cNvPr id="8" name="4 Rectángulo"/>
              <p:cNvSpPr/>
              <p:nvPr/>
            </p:nvSpPr>
            <p:spPr>
              <a:xfrm>
                <a:off x="1475656" y="2780928"/>
                <a:ext cx="3037123" cy="29523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b="1" dirty="0"/>
              </a:p>
            </p:txBody>
          </p:sp>
        </p:grpSp>
        <p:sp>
          <p:nvSpPr>
            <p:cNvPr id="10" name="17 CuadroTexto"/>
            <p:cNvSpPr txBox="1"/>
            <p:nvPr/>
          </p:nvSpPr>
          <p:spPr>
            <a:xfrm>
              <a:off x="2123728" y="2522776"/>
              <a:ext cx="2304256" cy="369332"/>
            </a:xfrm>
            <a:prstGeom prst="rect">
              <a:avLst/>
            </a:prstGeom>
            <a:noFill/>
          </p:spPr>
          <p:txBody>
            <a:bodyPr wrap="square" rtlCol="0">
              <a:spAutoFit/>
            </a:bodyPr>
            <a:lstStyle/>
            <a:p>
              <a:r>
                <a:rPr lang="es-AR" b="1" dirty="0"/>
                <a:t>Tabla de Descriptores</a:t>
              </a:r>
            </a:p>
          </p:txBody>
        </p:sp>
        <p:sp>
          <p:nvSpPr>
            <p:cNvPr id="12" name="17 CuadroTexto"/>
            <p:cNvSpPr txBox="1"/>
            <p:nvPr/>
          </p:nvSpPr>
          <p:spPr>
            <a:xfrm>
              <a:off x="395536" y="1472369"/>
              <a:ext cx="1728192" cy="369332"/>
            </a:xfrm>
            <a:prstGeom prst="rect">
              <a:avLst/>
            </a:prstGeom>
            <a:noFill/>
          </p:spPr>
          <p:txBody>
            <a:bodyPr wrap="square" rtlCol="0">
              <a:spAutoFit/>
            </a:bodyPr>
            <a:lstStyle/>
            <a:p>
              <a:r>
                <a:rPr lang="es-AR" b="1" dirty="0"/>
                <a:t>Dirección Lógica</a:t>
              </a:r>
            </a:p>
          </p:txBody>
        </p:sp>
        <p:cxnSp>
          <p:nvCxnSpPr>
            <p:cNvPr id="13" name="8 Conector recto de flecha"/>
            <p:cNvCxnSpPr>
              <a:cxnSpLocks/>
            </p:cNvCxnSpPr>
            <p:nvPr/>
          </p:nvCxnSpPr>
          <p:spPr>
            <a:xfrm>
              <a:off x="4714902" y="2643203"/>
              <a:ext cx="0" cy="248905"/>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15" name="17 CuadroTexto"/>
            <p:cNvSpPr txBox="1"/>
            <p:nvPr/>
          </p:nvSpPr>
          <p:spPr>
            <a:xfrm>
              <a:off x="5076056" y="5693425"/>
              <a:ext cx="3417978" cy="369332"/>
            </a:xfrm>
            <a:prstGeom prst="rect">
              <a:avLst/>
            </a:prstGeom>
            <a:noFill/>
          </p:spPr>
          <p:txBody>
            <a:bodyPr wrap="square" rtlCol="0">
              <a:spAutoFit/>
            </a:bodyPr>
            <a:lstStyle/>
            <a:p>
              <a:r>
                <a:rPr lang="es-AR" b="1" dirty="0"/>
                <a:t>Dirección Lineal de 32bits</a:t>
              </a:r>
            </a:p>
          </p:txBody>
        </p:sp>
        <p:sp>
          <p:nvSpPr>
            <p:cNvPr id="16" name="52 Elipse"/>
            <p:cNvSpPr/>
            <p:nvPr/>
          </p:nvSpPr>
          <p:spPr>
            <a:xfrm>
              <a:off x="6156176" y="4337324"/>
              <a:ext cx="504056" cy="432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cxnSp>
          <p:nvCxnSpPr>
            <p:cNvPr id="17" name="8 Conector recto de flecha"/>
            <p:cNvCxnSpPr>
              <a:stCxn id="7" idx="3"/>
              <a:endCxn id="16" idx="2"/>
            </p:cNvCxnSpPr>
            <p:nvPr/>
          </p:nvCxnSpPr>
          <p:spPr>
            <a:xfrm flipV="1">
              <a:off x="4656795" y="4553348"/>
              <a:ext cx="1499381" cy="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22" name="8 Conector recto de flecha"/>
            <p:cNvCxnSpPr/>
            <p:nvPr/>
          </p:nvCxnSpPr>
          <p:spPr>
            <a:xfrm>
              <a:off x="6408204" y="4769372"/>
              <a:ext cx="0" cy="924053"/>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24" name="8 Conector recto de flecha"/>
            <p:cNvCxnSpPr>
              <a:endCxn id="16" idx="0"/>
            </p:cNvCxnSpPr>
            <p:nvPr/>
          </p:nvCxnSpPr>
          <p:spPr>
            <a:xfrm>
              <a:off x="6391456" y="1841701"/>
              <a:ext cx="16748" cy="2495623"/>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26" name="8 Conector recto de flecha"/>
            <p:cNvCxnSpPr/>
            <p:nvPr/>
          </p:nvCxnSpPr>
          <p:spPr>
            <a:xfrm>
              <a:off x="1043608" y="4553348"/>
              <a:ext cx="574556"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grpSp>
          <p:nvGrpSpPr>
            <p:cNvPr id="38" name="Grupo 37"/>
            <p:cNvGrpSpPr/>
            <p:nvPr/>
          </p:nvGrpSpPr>
          <p:grpSpPr>
            <a:xfrm>
              <a:off x="1043608" y="1826143"/>
              <a:ext cx="1656184" cy="2727205"/>
              <a:chOff x="1043608" y="1826143"/>
              <a:chExt cx="1656184" cy="2727205"/>
            </a:xfrm>
          </p:grpSpPr>
          <p:cxnSp>
            <p:nvCxnSpPr>
              <p:cNvPr id="29" name="Conector recto 28"/>
              <p:cNvCxnSpPr/>
              <p:nvPr/>
            </p:nvCxnSpPr>
            <p:spPr>
              <a:xfrm flipV="1">
                <a:off x="1043608" y="2276872"/>
                <a:ext cx="0" cy="227647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Conector recto 31"/>
              <p:cNvCxnSpPr/>
              <p:nvPr/>
            </p:nvCxnSpPr>
            <p:spPr>
              <a:xfrm>
                <a:off x="2699792" y="1826143"/>
                <a:ext cx="0" cy="45072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Conector recto 33"/>
              <p:cNvCxnSpPr/>
              <p:nvPr/>
            </p:nvCxnSpPr>
            <p:spPr>
              <a:xfrm flipH="1">
                <a:off x="1043608" y="2276872"/>
                <a:ext cx="165618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6" name="Conector recto 35"/>
            <p:cNvCxnSpPr/>
            <p:nvPr/>
          </p:nvCxnSpPr>
          <p:spPr>
            <a:xfrm flipH="1">
              <a:off x="5128861" y="5693425"/>
              <a:ext cx="2611491" cy="0"/>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25" name="17 CuadroTexto">
            <a:extLst>
              <a:ext uri="{FF2B5EF4-FFF2-40B4-BE49-F238E27FC236}">
                <a16:creationId xmlns:a16="http://schemas.microsoft.com/office/drawing/2014/main" id="{D7858DF3-325A-4BBF-B1D1-91DF3545CC22}"/>
              </a:ext>
            </a:extLst>
          </p:cNvPr>
          <p:cNvSpPr txBox="1"/>
          <p:nvPr/>
        </p:nvSpPr>
        <p:spPr>
          <a:xfrm>
            <a:off x="4572000" y="2326490"/>
            <a:ext cx="1167176" cy="369332"/>
          </a:xfrm>
          <a:prstGeom prst="rect">
            <a:avLst/>
          </a:prstGeom>
          <a:noFill/>
        </p:spPr>
        <p:txBody>
          <a:bodyPr wrap="square" rtlCol="0">
            <a:spAutoFit/>
          </a:bodyPr>
          <a:lstStyle/>
          <a:p>
            <a:r>
              <a:rPr lang="es-AR" b="1" dirty="0" err="1"/>
              <a:t>Gdtr</a:t>
            </a:r>
            <a:r>
              <a:rPr lang="es-AR" b="1" dirty="0"/>
              <a:t>/</a:t>
            </a:r>
            <a:r>
              <a:rPr lang="es-AR" b="1" dirty="0" err="1"/>
              <a:t>Ldtr</a:t>
            </a:r>
            <a:endParaRPr lang="es-AR" b="1" dirty="0"/>
          </a:p>
        </p:txBody>
      </p:sp>
    </p:spTree>
    <p:extLst>
      <p:ext uri="{BB962C8B-B14F-4D97-AF65-F5344CB8AC3E}">
        <p14:creationId xmlns:p14="http://schemas.microsoft.com/office/powerpoint/2010/main" val="23683089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6DCB4C3A-71A5-4F87-912D-AFAC4D6348D0}"/>
              </a:ext>
            </a:extLst>
          </p:cNvPr>
          <p:cNvSpPr>
            <a:spLocks noGrp="1"/>
          </p:cNvSpPr>
          <p:nvPr>
            <p:ph idx="1"/>
          </p:nvPr>
        </p:nvSpPr>
        <p:spPr>
          <a:xfrm>
            <a:off x="141575" y="1124744"/>
            <a:ext cx="8229600" cy="5328592"/>
          </a:xfrm>
        </p:spPr>
        <p:txBody>
          <a:bodyPr>
            <a:normAutofit fontScale="92500" lnSpcReduction="20000"/>
          </a:bodyPr>
          <a:lstStyle/>
          <a:p>
            <a:r>
              <a:rPr lang="es-AR" dirty="0"/>
              <a:t>La dirección lineal es equivalente a P1+P2+Desplazamiento</a:t>
            </a:r>
          </a:p>
          <a:p>
            <a:r>
              <a:rPr lang="es-AR" dirty="0"/>
              <a:t>Con CR3 tengo la dirección Base de la tabla de Directorio (donde comienza) y con P1 obtengo el desplazamiento dentro de esa tabla.</a:t>
            </a:r>
          </a:p>
          <a:p>
            <a:r>
              <a:rPr lang="es-AR" dirty="0"/>
              <a:t>La dirección que obtengo es la dirección Física donde comienza la Tabla de Paginas. </a:t>
            </a:r>
          </a:p>
          <a:p>
            <a:r>
              <a:rPr lang="es-AR" dirty="0"/>
              <a:t>P2 indica la posición a la que me tengo que mover dentro de la Tabla de paginas.</a:t>
            </a:r>
          </a:p>
          <a:p>
            <a:r>
              <a:rPr lang="es-AR" dirty="0"/>
              <a:t>Finalmente el contenido me indica la dirección Física donde comienza el Marco de pagina</a:t>
            </a:r>
          </a:p>
          <a:p>
            <a:r>
              <a:rPr lang="es-AR" dirty="0"/>
              <a:t>Le sumo es desplazamiento y llego a la dirección FISICA donde tengo el dato/código.</a:t>
            </a:r>
          </a:p>
        </p:txBody>
      </p:sp>
      <p:sp>
        <p:nvSpPr>
          <p:cNvPr id="4" name="Título 1">
            <a:extLst>
              <a:ext uri="{FF2B5EF4-FFF2-40B4-BE49-F238E27FC236}">
                <a16:creationId xmlns:a16="http://schemas.microsoft.com/office/drawing/2014/main" id="{6E8E3F81-0DC8-4BC6-903F-3E3D44E36412}"/>
              </a:ext>
            </a:extLst>
          </p:cNvPr>
          <p:cNvSpPr txBox="1">
            <a:spLocks/>
          </p:cNvSpPr>
          <p:nvPr/>
        </p:nvSpPr>
        <p:spPr>
          <a:xfrm>
            <a:off x="107504" y="44624"/>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AR" b="1" dirty="0"/>
              <a:t>Segmentación + Paginación</a:t>
            </a:r>
            <a:endParaRPr lang="es-AR" dirty="0"/>
          </a:p>
        </p:txBody>
      </p:sp>
      <p:pic>
        <p:nvPicPr>
          <p:cNvPr id="15" name="Imagen 14">
            <a:extLst>
              <a:ext uri="{FF2B5EF4-FFF2-40B4-BE49-F238E27FC236}">
                <a16:creationId xmlns:a16="http://schemas.microsoft.com/office/drawing/2014/main" id="{A4761D54-17AF-42A3-97E8-26BF786CFAAC}"/>
              </a:ext>
            </a:extLst>
          </p:cNvPr>
          <p:cNvPicPr>
            <a:picLocks noChangeAspect="1"/>
          </p:cNvPicPr>
          <p:nvPr/>
        </p:nvPicPr>
        <p:blipFill>
          <a:blip r:embed="rId2"/>
          <a:stretch>
            <a:fillRect/>
          </a:stretch>
        </p:blipFill>
        <p:spPr>
          <a:xfrm>
            <a:off x="6012160" y="836712"/>
            <a:ext cx="2545437" cy="1010567"/>
          </a:xfrm>
          <a:prstGeom prst="rect">
            <a:avLst/>
          </a:prstGeom>
        </p:spPr>
      </p:pic>
      <p:sp>
        <p:nvSpPr>
          <p:cNvPr id="16" name="Cerrar llave 15">
            <a:extLst>
              <a:ext uri="{FF2B5EF4-FFF2-40B4-BE49-F238E27FC236}">
                <a16:creationId xmlns:a16="http://schemas.microsoft.com/office/drawing/2014/main" id="{844E63E9-3AC4-4D19-9732-72A70CA5D1EA}"/>
              </a:ext>
            </a:extLst>
          </p:cNvPr>
          <p:cNvSpPr/>
          <p:nvPr/>
        </p:nvSpPr>
        <p:spPr>
          <a:xfrm>
            <a:off x="8234064" y="1179640"/>
            <a:ext cx="298376" cy="489654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AR"/>
          </a:p>
        </p:txBody>
      </p:sp>
      <p:sp>
        <p:nvSpPr>
          <p:cNvPr id="17" name="Título 1">
            <a:extLst>
              <a:ext uri="{FF2B5EF4-FFF2-40B4-BE49-F238E27FC236}">
                <a16:creationId xmlns:a16="http://schemas.microsoft.com/office/drawing/2014/main" id="{5885CC0F-6317-443E-A687-B337DB9625F1}"/>
              </a:ext>
            </a:extLst>
          </p:cNvPr>
          <p:cNvSpPr txBox="1">
            <a:spLocks/>
          </p:cNvSpPr>
          <p:nvPr/>
        </p:nvSpPr>
        <p:spPr>
          <a:xfrm rot="5400000">
            <a:off x="4871234" y="2936782"/>
            <a:ext cx="7956376" cy="138226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AR" b="1" dirty="0"/>
              <a:t>PAGINACION</a:t>
            </a:r>
            <a:endParaRPr lang="es-AR" dirty="0"/>
          </a:p>
        </p:txBody>
      </p:sp>
    </p:spTree>
    <p:extLst>
      <p:ext uri="{BB962C8B-B14F-4D97-AF65-F5344CB8AC3E}">
        <p14:creationId xmlns:p14="http://schemas.microsoft.com/office/powerpoint/2010/main" val="23384458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b="1" dirty="0"/>
              <a:t>Segmentación en Intel Pentium</a:t>
            </a:r>
          </a:p>
        </p:txBody>
      </p:sp>
      <p:sp>
        <p:nvSpPr>
          <p:cNvPr id="3" name="Marcador de contenido 2"/>
          <p:cNvSpPr>
            <a:spLocks noGrp="1"/>
          </p:cNvSpPr>
          <p:nvPr>
            <p:ph idx="1"/>
          </p:nvPr>
        </p:nvSpPr>
        <p:spPr>
          <a:xfrm>
            <a:off x="457200" y="1600201"/>
            <a:ext cx="8229600" cy="3917032"/>
          </a:xfrm>
        </p:spPr>
        <p:txBody>
          <a:bodyPr>
            <a:normAutofit fontScale="92500" lnSpcReduction="20000"/>
          </a:bodyPr>
          <a:lstStyle/>
          <a:p>
            <a:r>
              <a:rPr lang="es-AR" b="1" dirty="0"/>
              <a:t>Selector: </a:t>
            </a:r>
            <a:r>
              <a:rPr lang="es-AR" dirty="0"/>
              <a:t>Selecciona de la GDT y la LDT el Descriptor de Segmento.16Bits con Bits de “p” (Protección) y “g” (si es LDT o GDT)</a:t>
            </a:r>
          </a:p>
          <a:p>
            <a:r>
              <a:rPr lang="es-AR" dirty="0"/>
              <a:t>Tengo posibilidad de 16K de Segmentos por Proceso. 8K de GDT y 8K de LDT (8192 Descriptores de Segmento por cada una LDT/GDT)</a:t>
            </a:r>
          </a:p>
          <a:p>
            <a:r>
              <a:rPr lang="es-AR" dirty="0"/>
              <a:t>GDT: Tabla Global de Descriptores</a:t>
            </a:r>
          </a:p>
          <a:p>
            <a:r>
              <a:rPr lang="es-AR" dirty="0"/>
              <a:t>LDT: Tabla Local de Descriptores.</a:t>
            </a:r>
          </a:p>
        </p:txBody>
      </p:sp>
      <p:sp>
        <p:nvSpPr>
          <p:cNvPr id="4" name="CuadroTexto 3">
            <a:extLst>
              <a:ext uri="{FF2B5EF4-FFF2-40B4-BE49-F238E27FC236}">
                <a16:creationId xmlns:a16="http://schemas.microsoft.com/office/drawing/2014/main" id="{4AEF8FA8-1D4C-4E3B-966B-43E835284908}"/>
              </a:ext>
            </a:extLst>
          </p:cNvPr>
          <p:cNvSpPr txBox="1"/>
          <p:nvPr/>
        </p:nvSpPr>
        <p:spPr>
          <a:xfrm>
            <a:off x="683568" y="5383033"/>
            <a:ext cx="8229600" cy="1200329"/>
          </a:xfrm>
          <a:prstGeom prst="rect">
            <a:avLst/>
          </a:prstGeom>
          <a:noFill/>
        </p:spPr>
        <p:txBody>
          <a:bodyPr wrap="square" rtlCol="0">
            <a:spAutoFit/>
          </a:bodyPr>
          <a:lstStyle/>
          <a:p>
            <a:r>
              <a:rPr lang="es-AR" dirty="0">
                <a:solidFill>
                  <a:srgbClr val="FF0000"/>
                </a:solidFill>
              </a:rPr>
              <a:t>Video de la semana pasada 1:56:34 digo que son 4K el error</a:t>
            </a:r>
          </a:p>
          <a:p>
            <a:r>
              <a:rPr lang="es-AR" dirty="0">
                <a:solidFill>
                  <a:srgbClr val="FF0000"/>
                </a:solidFill>
              </a:rPr>
              <a:t>Mirando el Selector que es 2^13 = 8192 posiciones a elegir x el tamaño de cada Descriptor que son 8 Bytes = lo que ocupa esa tabla en total de 8192*8bytes = 64KBytes cada Tabla</a:t>
            </a:r>
          </a:p>
        </p:txBody>
      </p:sp>
    </p:spTree>
    <p:extLst>
      <p:ext uri="{BB962C8B-B14F-4D97-AF65-F5344CB8AC3E}">
        <p14:creationId xmlns:p14="http://schemas.microsoft.com/office/powerpoint/2010/main" val="232271714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557808"/>
            <a:ext cx="8229600" cy="1143000"/>
          </a:xfrm>
        </p:spPr>
        <p:txBody>
          <a:bodyPr>
            <a:normAutofit fontScale="90000"/>
          </a:bodyPr>
          <a:lstStyle/>
          <a:p>
            <a:r>
              <a:rPr lang="es-AR" b="1" dirty="0"/>
              <a:t>Segmentación y Paginación en Linux para x86</a:t>
            </a:r>
          </a:p>
        </p:txBody>
      </p:sp>
      <p:graphicFrame>
        <p:nvGraphicFramePr>
          <p:cNvPr id="38914" name="Object 2"/>
          <p:cNvGraphicFramePr>
            <a:graphicFrameLocks noChangeAspect="1"/>
          </p:cNvGraphicFramePr>
          <p:nvPr>
            <p:extLst>
              <p:ext uri="{D42A27DB-BD31-4B8C-83A1-F6EECF244321}">
                <p14:modId xmlns:p14="http://schemas.microsoft.com/office/powerpoint/2010/main" val="1686316878"/>
              </p:ext>
            </p:extLst>
          </p:nvPr>
        </p:nvGraphicFramePr>
        <p:xfrm>
          <a:off x="2771800" y="2315220"/>
          <a:ext cx="3006122" cy="1113780"/>
        </p:xfrm>
        <a:graphic>
          <a:graphicData uri="http://schemas.openxmlformats.org/presentationml/2006/ole">
            <mc:AlternateContent xmlns:mc="http://schemas.openxmlformats.org/markup-compatibility/2006">
              <mc:Choice xmlns:v="urn:schemas-microsoft-com:vml" Requires="v">
                <p:oleObj name="Objeto empaquetador del shell" showAsIcon="1" r:id="rId2" imgW="1323720" imgH="491040" progId="Package">
                  <p:embed/>
                </p:oleObj>
              </mc:Choice>
              <mc:Fallback>
                <p:oleObj name="Objeto empaquetador del shell" showAsIcon="1" r:id="rId2" imgW="1323720" imgH="491040" progId="Package">
                  <p:embed/>
                  <p:pic>
                    <p:nvPicPr>
                      <p:cNvPr id="0" name="Picture 2"/>
                      <p:cNvPicPr>
                        <a:picLocks noChangeAspect="1" noChangeArrowheads="1"/>
                      </p:cNvPicPr>
                      <p:nvPr/>
                    </p:nvPicPr>
                    <p:blipFill>
                      <a:blip r:embed="rId3"/>
                      <a:srcRect/>
                      <a:stretch>
                        <a:fillRect/>
                      </a:stretch>
                    </p:blipFill>
                    <p:spPr bwMode="auto">
                      <a:xfrm>
                        <a:off x="2771800" y="2315220"/>
                        <a:ext cx="3006122" cy="1113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CuadroTexto 4">
            <a:extLst>
              <a:ext uri="{FF2B5EF4-FFF2-40B4-BE49-F238E27FC236}">
                <a16:creationId xmlns:a16="http://schemas.microsoft.com/office/drawing/2014/main" id="{EBABA3A8-446F-455B-8AC9-BAF7C4B4A164}"/>
              </a:ext>
            </a:extLst>
          </p:cNvPr>
          <p:cNvSpPr txBox="1"/>
          <p:nvPr/>
        </p:nvSpPr>
        <p:spPr>
          <a:xfrm>
            <a:off x="1988861" y="4869160"/>
            <a:ext cx="4572000" cy="646331"/>
          </a:xfrm>
          <a:prstGeom prst="rect">
            <a:avLst/>
          </a:prstGeom>
          <a:noFill/>
        </p:spPr>
        <p:txBody>
          <a:bodyPr wrap="square">
            <a:spAutoFit/>
          </a:bodyPr>
          <a:lstStyle/>
          <a:p>
            <a:r>
              <a:rPr lang="es-AR" dirty="0"/>
              <a:t>https://www.youtube.com/watch?v=hvZWjigTWOQ</a:t>
            </a:r>
          </a:p>
        </p:txBody>
      </p:sp>
      <p:sp>
        <p:nvSpPr>
          <p:cNvPr id="6" name="1 Título">
            <a:extLst>
              <a:ext uri="{FF2B5EF4-FFF2-40B4-BE49-F238E27FC236}">
                <a16:creationId xmlns:a16="http://schemas.microsoft.com/office/drawing/2014/main" id="{290772EE-C98E-464F-9C0E-C7642E6037A8}"/>
              </a:ext>
            </a:extLst>
          </p:cNvPr>
          <p:cNvSpPr txBox="1">
            <a:spLocks/>
          </p:cNvSpPr>
          <p:nvPr/>
        </p:nvSpPr>
        <p:spPr>
          <a:xfrm>
            <a:off x="457200" y="3933056"/>
            <a:ext cx="8229600" cy="1143000"/>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AR" sz="2500" b="1" dirty="0"/>
              <a:t>Explicación paso a paso de Segmentación Paginación para x86</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Memoria Virtual</a:t>
            </a:r>
          </a:p>
        </p:txBody>
      </p:sp>
      <p:sp>
        <p:nvSpPr>
          <p:cNvPr id="3" name="2 Marcador de contenido"/>
          <p:cNvSpPr>
            <a:spLocks noGrp="1"/>
          </p:cNvSpPr>
          <p:nvPr>
            <p:ph idx="1"/>
          </p:nvPr>
        </p:nvSpPr>
        <p:spPr>
          <a:xfrm>
            <a:off x="457200" y="1340768"/>
            <a:ext cx="8229600" cy="5040560"/>
          </a:xfrm>
        </p:spPr>
        <p:txBody>
          <a:bodyPr>
            <a:normAutofit fontScale="92500"/>
          </a:bodyPr>
          <a:lstStyle/>
          <a:p>
            <a:r>
              <a:rPr lang="es-AR" dirty="0"/>
              <a:t>La técnica de memoria virtual es un mecanismo que permite la ejecución de procesos que </a:t>
            </a:r>
            <a:r>
              <a:rPr lang="es-AR" b="1" dirty="0"/>
              <a:t>no se encuentren completamente en memoria.</a:t>
            </a:r>
          </a:p>
          <a:p>
            <a:pPr lvl="1"/>
            <a:r>
              <a:rPr lang="es-AR" dirty="0"/>
              <a:t>Permitir a los programas tener mayor tamaño que la memoria física: </a:t>
            </a:r>
          </a:p>
          <a:p>
            <a:pPr lvl="1"/>
            <a:r>
              <a:rPr lang="es-AR" dirty="0"/>
              <a:t> Permitir que los procesos compartan los archivos e implementen mecanismos de memoria compartida</a:t>
            </a:r>
          </a:p>
          <a:p>
            <a:pPr lvl="1"/>
            <a:r>
              <a:rPr lang="es-AR" dirty="0"/>
              <a:t>Facilita la programación (el programador se olvida del problema de la memoria).</a:t>
            </a:r>
          </a:p>
          <a:p>
            <a:pPr lvl="1"/>
            <a:r>
              <a:rPr lang="es-AR" dirty="0"/>
              <a:t>Se pueden mantener más procesos en la memoria principal.</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0651F7-82B7-41B7-A593-D41420832DD0}"/>
              </a:ext>
            </a:extLst>
          </p:cNvPr>
          <p:cNvSpPr>
            <a:spLocks noGrp="1"/>
          </p:cNvSpPr>
          <p:nvPr>
            <p:ph type="title"/>
          </p:nvPr>
        </p:nvSpPr>
        <p:spPr>
          <a:xfrm>
            <a:off x="35597" y="108856"/>
            <a:ext cx="8229600" cy="1143000"/>
          </a:xfrm>
        </p:spPr>
        <p:txBody>
          <a:bodyPr/>
          <a:lstStyle/>
          <a:p>
            <a:r>
              <a:rPr lang="es-AR" b="1" dirty="0"/>
              <a:t>Principio de Localidad</a:t>
            </a:r>
          </a:p>
        </p:txBody>
      </p:sp>
      <p:sp>
        <p:nvSpPr>
          <p:cNvPr id="3" name="Marcador de contenido 2">
            <a:extLst>
              <a:ext uri="{FF2B5EF4-FFF2-40B4-BE49-F238E27FC236}">
                <a16:creationId xmlns:a16="http://schemas.microsoft.com/office/drawing/2014/main" id="{865791D5-0CAC-4A6B-8474-1DDAF09E1166}"/>
              </a:ext>
            </a:extLst>
          </p:cNvPr>
          <p:cNvSpPr>
            <a:spLocks noGrp="1"/>
          </p:cNvSpPr>
          <p:nvPr>
            <p:ph idx="1"/>
          </p:nvPr>
        </p:nvSpPr>
        <p:spPr>
          <a:xfrm>
            <a:off x="443164" y="1100921"/>
            <a:ext cx="8291264" cy="1900808"/>
          </a:xfrm>
        </p:spPr>
        <p:txBody>
          <a:bodyPr>
            <a:normAutofit lnSpcReduction="10000"/>
          </a:bodyPr>
          <a:lstStyle/>
          <a:p>
            <a:pPr marL="0" indent="0">
              <a:buNone/>
            </a:pPr>
            <a:r>
              <a:rPr lang="es-AR" dirty="0"/>
              <a:t>La localidad es un set de paginas que se utilizan en conjunto. Los procesos usan diferentes conjunto de paginas (localidades) a lo largo de su ejecución.</a:t>
            </a:r>
          </a:p>
          <a:p>
            <a:pPr marL="0" indent="0">
              <a:buNone/>
            </a:pPr>
            <a:endParaRPr lang="es-AR" dirty="0"/>
          </a:p>
        </p:txBody>
      </p:sp>
      <p:sp>
        <p:nvSpPr>
          <p:cNvPr id="5" name="Marcador de contenido 2">
            <a:extLst>
              <a:ext uri="{FF2B5EF4-FFF2-40B4-BE49-F238E27FC236}">
                <a16:creationId xmlns:a16="http://schemas.microsoft.com/office/drawing/2014/main" id="{14C13171-9A00-45B0-A70B-485631C85FA2}"/>
              </a:ext>
            </a:extLst>
          </p:cNvPr>
          <p:cNvSpPr txBox="1">
            <a:spLocks/>
          </p:cNvSpPr>
          <p:nvPr/>
        </p:nvSpPr>
        <p:spPr>
          <a:xfrm>
            <a:off x="426368" y="2971612"/>
            <a:ext cx="8291264" cy="154017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s-AR" sz="2500" b="1" dirty="0">
                <a:solidFill>
                  <a:srgbClr val="FF0000"/>
                </a:solidFill>
              </a:rPr>
              <a:t>Localidad Temporal</a:t>
            </a:r>
            <a:r>
              <a:rPr lang="es-AR" sz="2500" b="1" dirty="0"/>
              <a:t>: </a:t>
            </a:r>
            <a:r>
              <a:rPr lang="es-AR" sz="2500" dirty="0"/>
              <a:t>Si en un momento una localidad es referenciada es muy probable que vuelva a hacer referenciada</a:t>
            </a:r>
            <a:endParaRPr lang="es-AR" sz="2500" b="1" i="1" dirty="0"/>
          </a:p>
        </p:txBody>
      </p:sp>
      <p:sp>
        <p:nvSpPr>
          <p:cNvPr id="6" name="Marcador de contenido 2">
            <a:extLst>
              <a:ext uri="{FF2B5EF4-FFF2-40B4-BE49-F238E27FC236}">
                <a16:creationId xmlns:a16="http://schemas.microsoft.com/office/drawing/2014/main" id="{69DAD13B-4A82-4654-BC07-507F6B7E9275}"/>
              </a:ext>
            </a:extLst>
          </p:cNvPr>
          <p:cNvSpPr txBox="1">
            <a:spLocks/>
          </p:cNvSpPr>
          <p:nvPr/>
        </p:nvSpPr>
        <p:spPr>
          <a:xfrm>
            <a:off x="409572" y="4558132"/>
            <a:ext cx="8291264" cy="127500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s-AR" sz="2500" b="1" dirty="0">
                <a:solidFill>
                  <a:schemeClr val="tx2"/>
                </a:solidFill>
              </a:rPr>
              <a:t>Localidad Espacial: </a:t>
            </a:r>
            <a:r>
              <a:rPr lang="es-AR" sz="2500" dirty="0"/>
              <a:t>Si en una localización de memoria es referenciada en un momento, es probable que las paginas en localizaciones cercanas a sean referenciadas</a:t>
            </a:r>
          </a:p>
        </p:txBody>
      </p:sp>
      <p:sp>
        <p:nvSpPr>
          <p:cNvPr id="7" name="Rectángulo 6">
            <a:extLst>
              <a:ext uri="{FF2B5EF4-FFF2-40B4-BE49-F238E27FC236}">
                <a16:creationId xmlns:a16="http://schemas.microsoft.com/office/drawing/2014/main" id="{EB46026B-F8F7-43C8-90A6-6BD8CE230516}"/>
              </a:ext>
            </a:extLst>
          </p:cNvPr>
          <p:cNvSpPr/>
          <p:nvPr/>
        </p:nvSpPr>
        <p:spPr>
          <a:xfrm>
            <a:off x="401174" y="3785599"/>
            <a:ext cx="8308060" cy="646331"/>
          </a:xfrm>
          <a:prstGeom prst="rect">
            <a:avLst/>
          </a:prstGeom>
        </p:spPr>
        <p:txBody>
          <a:bodyPr wrap="square">
            <a:spAutoFit/>
          </a:bodyPr>
          <a:lstStyle/>
          <a:p>
            <a:r>
              <a:rPr lang="es-AR" b="1" i="1" dirty="0">
                <a:solidFill>
                  <a:srgbClr val="FF0000"/>
                </a:solidFill>
              </a:rPr>
              <a:t>(ej. Si llamo a las paginas P1,12,14,28 y 30 es muy probable que si vuelvo a llamar a la pagina P1, tenga que traer la 12,14,28 y la 30)</a:t>
            </a:r>
            <a:endParaRPr lang="es-AR" i="1" dirty="0">
              <a:solidFill>
                <a:srgbClr val="FF0000"/>
              </a:solidFill>
            </a:endParaRPr>
          </a:p>
        </p:txBody>
      </p:sp>
      <p:sp>
        <p:nvSpPr>
          <p:cNvPr id="8" name="Rectángulo 7">
            <a:extLst>
              <a:ext uri="{FF2B5EF4-FFF2-40B4-BE49-F238E27FC236}">
                <a16:creationId xmlns:a16="http://schemas.microsoft.com/office/drawing/2014/main" id="{7722E00F-56AD-4398-B028-703B0C7778EE}"/>
              </a:ext>
            </a:extLst>
          </p:cNvPr>
          <p:cNvSpPr/>
          <p:nvPr/>
        </p:nvSpPr>
        <p:spPr>
          <a:xfrm>
            <a:off x="443164" y="5770130"/>
            <a:ext cx="8291264" cy="646331"/>
          </a:xfrm>
          <a:prstGeom prst="rect">
            <a:avLst/>
          </a:prstGeom>
        </p:spPr>
        <p:txBody>
          <a:bodyPr wrap="square">
            <a:spAutoFit/>
          </a:bodyPr>
          <a:lstStyle/>
          <a:p>
            <a:r>
              <a:rPr lang="es-AR" b="1" i="1" dirty="0">
                <a:solidFill>
                  <a:schemeClr val="tx2"/>
                </a:solidFill>
              </a:rPr>
              <a:t>(ej. Si llamo a las pagina P3 es muy probable  que luego llame a la P4, P5 y antes pude haber llamado a la P2)</a:t>
            </a:r>
          </a:p>
        </p:txBody>
      </p:sp>
    </p:spTree>
    <p:extLst>
      <p:ext uri="{BB962C8B-B14F-4D97-AF65-F5344CB8AC3E}">
        <p14:creationId xmlns:p14="http://schemas.microsoft.com/office/powerpoint/2010/main" val="402007622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50588F7-2060-48EE-B172-B8CA158B562E}"/>
              </a:ext>
            </a:extLst>
          </p:cNvPr>
          <p:cNvSpPr>
            <a:spLocks noGrp="1"/>
          </p:cNvSpPr>
          <p:nvPr>
            <p:ph idx="1"/>
          </p:nvPr>
        </p:nvSpPr>
        <p:spPr>
          <a:xfrm>
            <a:off x="464838" y="5581177"/>
            <a:ext cx="4467202" cy="1143000"/>
          </a:xfrm>
        </p:spPr>
        <p:txBody>
          <a:bodyPr>
            <a:normAutofit fontScale="70000" lnSpcReduction="20000"/>
          </a:bodyPr>
          <a:lstStyle/>
          <a:p>
            <a:pPr marL="0" indent="0">
              <a:buNone/>
            </a:pPr>
            <a:r>
              <a:rPr lang="es-AR" dirty="0"/>
              <a:t>2 opciones </a:t>
            </a:r>
          </a:p>
          <a:p>
            <a:r>
              <a:rPr lang="es-AR" dirty="0"/>
              <a:t>Todo en swap y lo que uso en MF</a:t>
            </a:r>
          </a:p>
          <a:p>
            <a:r>
              <a:rPr lang="es-AR" dirty="0"/>
              <a:t>Parte swap y la otra parte en MF</a:t>
            </a:r>
          </a:p>
        </p:txBody>
      </p:sp>
      <p:grpSp>
        <p:nvGrpSpPr>
          <p:cNvPr id="67" name="Grupo 66">
            <a:extLst>
              <a:ext uri="{FF2B5EF4-FFF2-40B4-BE49-F238E27FC236}">
                <a16:creationId xmlns:a16="http://schemas.microsoft.com/office/drawing/2014/main" id="{24F2CB5C-7E99-402A-8771-8F94F7BB07C5}"/>
              </a:ext>
            </a:extLst>
          </p:cNvPr>
          <p:cNvGrpSpPr/>
          <p:nvPr/>
        </p:nvGrpSpPr>
        <p:grpSpPr>
          <a:xfrm>
            <a:off x="5125413" y="1494771"/>
            <a:ext cx="1875587" cy="3600400"/>
            <a:chOff x="5153613" y="1556792"/>
            <a:chExt cx="1875587" cy="3600400"/>
          </a:xfrm>
        </p:grpSpPr>
        <p:sp>
          <p:nvSpPr>
            <p:cNvPr id="26" name="Rectángulo 25">
              <a:extLst>
                <a:ext uri="{FF2B5EF4-FFF2-40B4-BE49-F238E27FC236}">
                  <a16:creationId xmlns:a16="http://schemas.microsoft.com/office/drawing/2014/main" id="{72195C2B-36EA-4733-85A5-C05C953B16A7}"/>
                </a:ext>
              </a:extLst>
            </p:cNvPr>
            <p:cNvSpPr/>
            <p:nvPr/>
          </p:nvSpPr>
          <p:spPr>
            <a:xfrm>
              <a:off x="5153613" y="1556792"/>
              <a:ext cx="930555" cy="36004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AR"/>
            </a:p>
          </p:txBody>
        </p:sp>
        <p:sp>
          <p:nvSpPr>
            <p:cNvPr id="27" name="Rectángulo 26">
              <a:extLst>
                <a:ext uri="{FF2B5EF4-FFF2-40B4-BE49-F238E27FC236}">
                  <a16:creationId xmlns:a16="http://schemas.microsoft.com/office/drawing/2014/main" id="{DE6EA2D0-237F-4427-98AB-3224731DECF4}"/>
                </a:ext>
              </a:extLst>
            </p:cNvPr>
            <p:cNvSpPr/>
            <p:nvPr/>
          </p:nvSpPr>
          <p:spPr>
            <a:xfrm>
              <a:off x="5220072" y="1848672"/>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P0</a:t>
              </a:r>
            </a:p>
          </p:txBody>
        </p:sp>
        <p:sp>
          <p:nvSpPr>
            <p:cNvPr id="32" name="Rectángulo 31">
              <a:extLst>
                <a:ext uri="{FF2B5EF4-FFF2-40B4-BE49-F238E27FC236}">
                  <a16:creationId xmlns:a16="http://schemas.microsoft.com/office/drawing/2014/main" id="{B2D5CEF9-8A22-4F96-954E-B2EF0E23BFCB}"/>
                </a:ext>
              </a:extLst>
            </p:cNvPr>
            <p:cNvSpPr/>
            <p:nvPr/>
          </p:nvSpPr>
          <p:spPr>
            <a:xfrm>
              <a:off x="6237112" y="2331758"/>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P1</a:t>
              </a:r>
            </a:p>
          </p:txBody>
        </p:sp>
        <p:sp>
          <p:nvSpPr>
            <p:cNvPr id="33" name="Rectángulo 32">
              <a:extLst>
                <a:ext uri="{FF2B5EF4-FFF2-40B4-BE49-F238E27FC236}">
                  <a16:creationId xmlns:a16="http://schemas.microsoft.com/office/drawing/2014/main" id="{51185738-38D5-40E5-9D98-5D4280C5F37F}"/>
                </a:ext>
              </a:extLst>
            </p:cNvPr>
            <p:cNvSpPr/>
            <p:nvPr/>
          </p:nvSpPr>
          <p:spPr>
            <a:xfrm>
              <a:off x="5219090" y="3506347"/>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P4</a:t>
              </a:r>
            </a:p>
          </p:txBody>
        </p:sp>
        <p:sp>
          <p:nvSpPr>
            <p:cNvPr id="35" name="Rectángulo 34">
              <a:extLst>
                <a:ext uri="{FF2B5EF4-FFF2-40B4-BE49-F238E27FC236}">
                  <a16:creationId xmlns:a16="http://schemas.microsoft.com/office/drawing/2014/main" id="{CB2C3AFD-2E76-4328-882D-B8A0A3FB91D1}"/>
                </a:ext>
              </a:extLst>
            </p:cNvPr>
            <p:cNvSpPr/>
            <p:nvPr/>
          </p:nvSpPr>
          <p:spPr>
            <a:xfrm>
              <a:off x="5219090" y="4147914"/>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P2</a:t>
              </a:r>
            </a:p>
          </p:txBody>
        </p:sp>
        <p:sp>
          <p:nvSpPr>
            <p:cNvPr id="36" name="Rectángulo 35">
              <a:extLst>
                <a:ext uri="{FF2B5EF4-FFF2-40B4-BE49-F238E27FC236}">
                  <a16:creationId xmlns:a16="http://schemas.microsoft.com/office/drawing/2014/main" id="{D9D5E04C-F2DB-467E-B08F-CCD9135B14D9}"/>
                </a:ext>
              </a:extLst>
            </p:cNvPr>
            <p:cNvSpPr/>
            <p:nvPr/>
          </p:nvSpPr>
          <p:spPr>
            <a:xfrm>
              <a:off x="5219090" y="4810875"/>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P5</a:t>
              </a:r>
            </a:p>
          </p:txBody>
        </p:sp>
      </p:grpSp>
      <p:grpSp>
        <p:nvGrpSpPr>
          <p:cNvPr id="49" name="Grupo 48">
            <a:extLst>
              <a:ext uri="{FF2B5EF4-FFF2-40B4-BE49-F238E27FC236}">
                <a16:creationId xmlns:a16="http://schemas.microsoft.com/office/drawing/2014/main" id="{DF2F57F1-F252-4CB9-B60C-7CEC29ECA50D}"/>
              </a:ext>
            </a:extLst>
          </p:cNvPr>
          <p:cNvGrpSpPr/>
          <p:nvPr/>
        </p:nvGrpSpPr>
        <p:grpSpPr>
          <a:xfrm>
            <a:off x="457200" y="1915848"/>
            <a:ext cx="985026" cy="2237588"/>
            <a:chOff x="562638" y="1556792"/>
            <a:chExt cx="985026" cy="2237588"/>
          </a:xfrm>
        </p:grpSpPr>
        <p:sp>
          <p:nvSpPr>
            <p:cNvPr id="42" name="Rectángulo 41">
              <a:extLst>
                <a:ext uri="{FF2B5EF4-FFF2-40B4-BE49-F238E27FC236}">
                  <a16:creationId xmlns:a16="http://schemas.microsoft.com/office/drawing/2014/main" id="{AB0A6632-5EA1-4673-8A41-6695FF7A4D3A}"/>
                </a:ext>
              </a:extLst>
            </p:cNvPr>
            <p:cNvSpPr/>
            <p:nvPr/>
          </p:nvSpPr>
          <p:spPr>
            <a:xfrm>
              <a:off x="562638" y="1556792"/>
              <a:ext cx="985026" cy="22375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3" name="Rectángulo 42">
              <a:extLst>
                <a:ext uri="{FF2B5EF4-FFF2-40B4-BE49-F238E27FC236}">
                  <a16:creationId xmlns:a16="http://schemas.microsoft.com/office/drawing/2014/main" id="{598B1651-CBFD-4740-A0C4-DF7FA6D70C3C}"/>
                </a:ext>
              </a:extLst>
            </p:cNvPr>
            <p:cNvSpPr/>
            <p:nvPr/>
          </p:nvSpPr>
          <p:spPr>
            <a:xfrm>
              <a:off x="659107" y="1701285"/>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P0</a:t>
              </a:r>
            </a:p>
          </p:txBody>
        </p:sp>
        <p:sp>
          <p:nvSpPr>
            <p:cNvPr id="44" name="Rectángulo 43">
              <a:extLst>
                <a:ext uri="{FF2B5EF4-FFF2-40B4-BE49-F238E27FC236}">
                  <a16:creationId xmlns:a16="http://schemas.microsoft.com/office/drawing/2014/main" id="{C1414E98-D4FF-4A0E-80F5-D00040A4CDE8}"/>
                </a:ext>
              </a:extLst>
            </p:cNvPr>
            <p:cNvSpPr/>
            <p:nvPr/>
          </p:nvSpPr>
          <p:spPr>
            <a:xfrm>
              <a:off x="659107" y="2034048"/>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P1</a:t>
              </a:r>
            </a:p>
          </p:txBody>
        </p:sp>
        <p:sp>
          <p:nvSpPr>
            <p:cNvPr id="45" name="Rectángulo 44">
              <a:extLst>
                <a:ext uri="{FF2B5EF4-FFF2-40B4-BE49-F238E27FC236}">
                  <a16:creationId xmlns:a16="http://schemas.microsoft.com/office/drawing/2014/main" id="{E879FD0B-11F5-42FD-B2AF-B26C1A6465F6}"/>
                </a:ext>
              </a:extLst>
            </p:cNvPr>
            <p:cNvSpPr/>
            <p:nvPr/>
          </p:nvSpPr>
          <p:spPr>
            <a:xfrm>
              <a:off x="659107" y="2372220"/>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P2</a:t>
              </a:r>
            </a:p>
          </p:txBody>
        </p:sp>
        <p:sp>
          <p:nvSpPr>
            <p:cNvPr id="46" name="Rectángulo 45">
              <a:extLst>
                <a:ext uri="{FF2B5EF4-FFF2-40B4-BE49-F238E27FC236}">
                  <a16:creationId xmlns:a16="http://schemas.microsoft.com/office/drawing/2014/main" id="{CB4FB00A-A80E-4C47-B6BC-615072BC2940}"/>
                </a:ext>
              </a:extLst>
            </p:cNvPr>
            <p:cNvSpPr/>
            <p:nvPr/>
          </p:nvSpPr>
          <p:spPr>
            <a:xfrm>
              <a:off x="659107" y="2708920"/>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P3</a:t>
              </a:r>
            </a:p>
          </p:txBody>
        </p:sp>
        <p:sp>
          <p:nvSpPr>
            <p:cNvPr id="47" name="Rectángulo 46">
              <a:extLst>
                <a:ext uri="{FF2B5EF4-FFF2-40B4-BE49-F238E27FC236}">
                  <a16:creationId xmlns:a16="http://schemas.microsoft.com/office/drawing/2014/main" id="{79DE99F8-63CA-46B0-A58D-94A88BB02F7F}"/>
                </a:ext>
              </a:extLst>
            </p:cNvPr>
            <p:cNvSpPr/>
            <p:nvPr/>
          </p:nvSpPr>
          <p:spPr>
            <a:xfrm>
              <a:off x="659107" y="3041683"/>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P4</a:t>
              </a:r>
            </a:p>
          </p:txBody>
        </p:sp>
        <p:sp>
          <p:nvSpPr>
            <p:cNvPr id="48" name="Rectángulo 47">
              <a:extLst>
                <a:ext uri="{FF2B5EF4-FFF2-40B4-BE49-F238E27FC236}">
                  <a16:creationId xmlns:a16="http://schemas.microsoft.com/office/drawing/2014/main" id="{8FBF2DEF-A95C-4237-ADCF-C26B51C72B8E}"/>
                </a:ext>
              </a:extLst>
            </p:cNvPr>
            <p:cNvSpPr/>
            <p:nvPr/>
          </p:nvSpPr>
          <p:spPr>
            <a:xfrm>
              <a:off x="659107" y="3379855"/>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P5</a:t>
              </a:r>
            </a:p>
          </p:txBody>
        </p:sp>
      </p:grpSp>
      <p:sp>
        <p:nvSpPr>
          <p:cNvPr id="50" name="1 Título">
            <a:extLst>
              <a:ext uri="{FF2B5EF4-FFF2-40B4-BE49-F238E27FC236}">
                <a16:creationId xmlns:a16="http://schemas.microsoft.com/office/drawing/2014/main" id="{4C0A7B00-7147-4216-89CB-6F06E2986176}"/>
              </a:ext>
            </a:extLst>
          </p:cNvPr>
          <p:cNvSpPr>
            <a:spLocks noGrp="1"/>
          </p:cNvSpPr>
          <p:nvPr>
            <p:ph type="title"/>
          </p:nvPr>
        </p:nvSpPr>
        <p:spPr>
          <a:xfrm>
            <a:off x="827584" y="-90264"/>
            <a:ext cx="8229600" cy="1143000"/>
          </a:xfrm>
        </p:spPr>
        <p:txBody>
          <a:bodyPr/>
          <a:lstStyle/>
          <a:p>
            <a:r>
              <a:rPr lang="es-AR" b="1" dirty="0"/>
              <a:t>Memoria Virtual</a:t>
            </a:r>
          </a:p>
        </p:txBody>
      </p:sp>
      <p:sp>
        <p:nvSpPr>
          <p:cNvPr id="51" name="Marcador de contenido 2">
            <a:extLst>
              <a:ext uri="{FF2B5EF4-FFF2-40B4-BE49-F238E27FC236}">
                <a16:creationId xmlns:a16="http://schemas.microsoft.com/office/drawing/2014/main" id="{A1AC959A-FB1F-4BAC-86A1-9BAEE220F4A1}"/>
              </a:ext>
            </a:extLst>
          </p:cNvPr>
          <p:cNvSpPr txBox="1">
            <a:spLocks/>
          </p:cNvSpPr>
          <p:nvPr/>
        </p:nvSpPr>
        <p:spPr>
          <a:xfrm>
            <a:off x="61044" y="1413790"/>
            <a:ext cx="2140276" cy="5020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2200" b="1" dirty="0"/>
              <a:t>Memoria Lógica</a:t>
            </a:r>
          </a:p>
        </p:txBody>
      </p:sp>
      <p:sp>
        <p:nvSpPr>
          <p:cNvPr id="53" name="Marcador de contenido 2">
            <a:extLst>
              <a:ext uri="{FF2B5EF4-FFF2-40B4-BE49-F238E27FC236}">
                <a16:creationId xmlns:a16="http://schemas.microsoft.com/office/drawing/2014/main" id="{72043382-1C7A-4EB5-B261-F26C93F9962D}"/>
              </a:ext>
            </a:extLst>
          </p:cNvPr>
          <p:cNvSpPr txBox="1">
            <a:spLocks/>
          </p:cNvSpPr>
          <p:nvPr/>
        </p:nvSpPr>
        <p:spPr>
          <a:xfrm>
            <a:off x="4612011" y="1041573"/>
            <a:ext cx="2140276" cy="5020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2200" b="1" dirty="0"/>
              <a:t>Memoria Física</a:t>
            </a:r>
          </a:p>
        </p:txBody>
      </p:sp>
      <p:grpSp>
        <p:nvGrpSpPr>
          <p:cNvPr id="130" name="Grupo 129">
            <a:extLst>
              <a:ext uri="{FF2B5EF4-FFF2-40B4-BE49-F238E27FC236}">
                <a16:creationId xmlns:a16="http://schemas.microsoft.com/office/drawing/2014/main" id="{F036A084-39FF-42EA-9954-A6A42B3DC1BD}"/>
              </a:ext>
            </a:extLst>
          </p:cNvPr>
          <p:cNvGrpSpPr/>
          <p:nvPr/>
        </p:nvGrpSpPr>
        <p:grpSpPr>
          <a:xfrm>
            <a:off x="7153944" y="1196752"/>
            <a:ext cx="1738536" cy="3378437"/>
            <a:chOff x="6948264" y="1562731"/>
            <a:chExt cx="1738536" cy="3378437"/>
          </a:xfrm>
        </p:grpSpPr>
        <p:sp>
          <p:nvSpPr>
            <p:cNvPr id="7" name="Rectángulo 6">
              <a:extLst>
                <a:ext uri="{FF2B5EF4-FFF2-40B4-BE49-F238E27FC236}">
                  <a16:creationId xmlns:a16="http://schemas.microsoft.com/office/drawing/2014/main" id="{6D6675E6-1415-4791-8734-50D927C53B15}"/>
                </a:ext>
              </a:extLst>
            </p:cNvPr>
            <p:cNvSpPr/>
            <p:nvPr/>
          </p:nvSpPr>
          <p:spPr>
            <a:xfrm>
              <a:off x="6948264" y="2420888"/>
              <a:ext cx="1738536" cy="2232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6" name="Elipse 5">
              <a:extLst>
                <a:ext uri="{FF2B5EF4-FFF2-40B4-BE49-F238E27FC236}">
                  <a16:creationId xmlns:a16="http://schemas.microsoft.com/office/drawing/2014/main" id="{696F36A3-4F30-48EC-8F4F-9AAEB4997E3B}"/>
                </a:ext>
              </a:extLst>
            </p:cNvPr>
            <p:cNvSpPr/>
            <p:nvPr/>
          </p:nvSpPr>
          <p:spPr>
            <a:xfrm>
              <a:off x="6948264" y="4365104"/>
              <a:ext cx="1738536" cy="5760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5" name="Elipse 4">
              <a:extLst>
                <a:ext uri="{FF2B5EF4-FFF2-40B4-BE49-F238E27FC236}">
                  <a16:creationId xmlns:a16="http://schemas.microsoft.com/office/drawing/2014/main" id="{F201F7C0-29E8-4764-9B68-A57C1D160466}"/>
                </a:ext>
              </a:extLst>
            </p:cNvPr>
            <p:cNvSpPr/>
            <p:nvPr/>
          </p:nvSpPr>
          <p:spPr>
            <a:xfrm>
              <a:off x="6948264" y="2132856"/>
              <a:ext cx="1738536" cy="5760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8" name="Rectángulo 7">
              <a:extLst>
                <a:ext uri="{FF2B5EF4-FFF2-40B4-BE49-F238E27FC236}">
                  <a16:creationId xmlns:a16="http://schemas.microsoft.com/office/drawing/2014/main" id="{CBA4CE94-C45B-44F1-9646-747EC34A2538}"/>
                </a:ext>
              </a:extLst>
            </p:cNvPr>
            <p:cNvSpPr/>
            <p:nvPr/>
          </p:nvSpPr>
          <p:spPr>
            <a:xfrm>
              <a:off x="7164288" y="2996952"/>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sz="900" b="1" dirty="0"/>
                <a:t>P1</a:t>
              </a:r>
            </a:p>
          </p:txBody>
        </p:sp>
        <p:sp>
          <p:nvSpPr>
            <p:cNvPr id="10" name="Rectángulo 9">
              <a:extLst>
                <a:ext uri="{FF2B5EF4-FFF2-40B4-BE49-F238E27FC236}">
                  <a16:creationId xmlns:a16="http://schemas.microsoft.com/office/drawing/2014/main" id="{72F67FCB-18C0-4306-8022-EC51F842F0E5}"/>
                </a:ext>
              </a:extLst>
            </p:cNvPr>
            <p:cNvSpPr/>
            <p:nvPr/>
          </p:nvSpPr>
          <p:spPr>
            <a:xfrm>
              <a:off x="7529500" y="2996952"/>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11" name="Rectángulo 10">
              <a:extLst>
                <a:ext uri="{FF2B5EF4-FFF2-40B4-BE49-F238E27FC236}">
                  <a16:creationId xmlns:a16="http://schemas.microsoft.com/office/drawing/2014/main" id="{3E4FF88B-B97D-4BB6-9584-310C5A29FC29}"/>
                </a:ext>
              </a:extLst>
            </p:cNvPr>
            <p:cNvSpPr/>
            <p:nvPr/>
          </p:nvSpPr>
          <p:spPr>
            <a:xfrm>
              <a:off x="7894712" y="2996952"/>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sz="1000" dirty="0"/>
                <a:t>P3</a:t>
              </a:r>
            </a:p>
          </p:txBody>
        </p:sp>
        <p:sp>
          <p:nvSpPr>
            <p:cNvPr id="12" name="Rectángulo 11">
              <a:extLst>
                <a:ext uri="{FF2B5EF4-FFF2-40B4-BE49-F238E27FC236}">
                  <a16:creationId xmlns:a16="http://schemas.microsoft.com/office/drawing/2014/main" id="{0FE6360D-D552-4D3A-B6B0-0BBD886C5905}"/>
                </a:ext>
              </a:extLst>
            </p:cNvPr>
            <p:cNvSpPr/>
            <p:nvPr/>
          </p:nvSpPr>
          <p:spPr>
            <a:xfrm>
              <a:off x="8284860" y="2997198"/>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13" name="Rectángulo 12">
              <a:extLst>
                <a:ext uri="{FF2B5EF4-FFF2-40B4-BE49-F238E27FC236}">
                  <a16:creationId xmlns:a16="http://schemas.microsoft.com/office/drawing/2014/main" id="{ECFB8225-3287-40D8-AB0A-61F2F724CC6E}"/>
                </a:ext>
              </a:extLst>
            </p:cNvPr>
            <p:cNvSpPr/>
            <p:nvPr/>
          </p:nvSpPr>
          <p:spPr>
            <a:xfrm>
              <a:off x="7159365" y="3375487"/>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14" name="Rectángulo 13">
              <a:extLst>
                <a:ext uri="{FF2B5EF4-FFF2-40B4-BE49-F238E27FC236}">
                  <a16:creationId xmlns:a16="http://schemas.microsoft.com/office/drawing/2014/main" id="{B6353C2D-747A-4084-A96E-A10F28E6BAB1}"/>
                </a:ext>
              </a:extLst>
            </p:cNvPr>
            <p:cNvSpPr/>
            <p:nvPr/>
          </p:nvSpPr>
          <p:spPr>
            <a:xfrm>
              <a:off x="7164288" y="3763557"/>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sz="1100" dirty="0"/>
                <a:t>P2</a:t>
              </a:r>
            </a:p>
          </p:txBody>
        </p:sp>
        <p:sp>
          <p:nvSpPr>
            <p:cNvPr id="15" name="Rectángulo 14">
              <a:extLst>
                <a:ext uri="{FF2B5EF4-FFF2-40B4-BE49-F238E27FC236}">
                  <a16:creationId xmlns:a16="http://schemas.microsoft.com/office/drawing/2014/main" id="{B5C033ED-8E3E-416E-AF4E-5A8AD2EEC2DB}"/>
                </a:ext>
              </a:extLst>
            </p:cNvPr>
            <p:cNvSpPr/>
            <p:nvPr/>
          </p:nvSpPr>
          <p:spPr>
            <a:xfrm>
              <a:off x="7529500" y="3763557"/>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16" name="Rectángulo 15">
              <a:extLst>
                <a:ext uri="{FF2B5EF4-FFF2-40B4-BE49-F238E27FC236}">
                  <a16:creationId xmlns:a16="http://schemas.microsoft.com/office/drawing/2014/main" id="{AC58A339-BAF2-4143-BFD4-E528452FBA55}"/>
                </a:ext>
              </a:extLst>
            </p:cNvPr>
            <p:cNvSpPr/>
            <p:nvPr/>
          </p:nvSpPr>
          <p:spPr>
            <a:xfrm>
              <a:off x="7894712" y="3763557"/>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sz="1000" dirty="0"/>
                <a:t>P5</a:t>
              </a:r>
            </a:p>
          </p:txBody>
        </p:sp>
        <p:sp>
          <p:nvSpPr>
            <p:cNvPr id="17" name="Rectángulo 16">
              <a:extLst>
                <a:ext uri="{FF2B5EF4-FFF2-40B4-BE49-F238E27FC236}">
                  <a16:creationId xmlns:a16="http://schemas.microsoft.com/office/drawing/2014/main" id="{BE5FBA19-9215-4AE4-810C-7AF6F2AA9F50}"/>
                </a:ext>
              </a:extLst>
            </p:cNvPr>
            <p:cNvSpPr/>
            <p:nvPr/>
          </p:nvSpPr>
          <p:spPr>
            <a:xfrm>
              <a:off x="8284860" y="3763803"/>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18" name="Rectángulo 17">
              <a:extLst>
                <a:ext uri="{FF2B5EF4-FFF2-40B4-BE49-F238E27FC236}">
                  <a16:creationId xmlns:a16="http://schemas.microsoft.com/office/drawing/2014/main" id="{D94EAD80-543E-49A1-8A0E-1234C8221158}"/>
                </a:ext>
              </a:extLst>
            </p:cNvPr>
            <p:cNvSpPr/>
            <p:nvPr/>
          </p:nvSpPr>
          <p:spPr>
            <a:xfrm>
              <a:off x="7529500" y="3375487"/>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19" name="Rectángulo 18">
              <a:extLst>
                <a:ext uri="{FF2B5EF4-FFF2-40B4-BE49-F238E27FC236}">
                  <a16:creationId xmlns:a16="http://schemas.microsoft.com/office/drawing/2014/main" id="{8EB1D6C4-04D4-408C-8E16-1BE05CB0BF12}"/>
                </a:ext>
              </a:extLst>
            </p:cNvPr>
            <p:cNvSpPr/>
            <p:nvPr/>
          </p:nvSpPr>
          <p:spPr>
            <a:xfrm>
              <a:off x="7894712" y="3375487"/>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20" name="Rectángulo 19">
              <a:extLst>
                <a:ext uri="{FF2B5EF4-FFF2-40B4-BE49-F238E27FC236}">
                  <a16:creationId xmlns:a16="http://schemas.microsoft.com/office/drawing/2014/main" id="{14B51DDD-8C0C-4BB2-B3CC-07ACB5BCAD64}"/>
                </a:ext>
              </a:extLst>
            </p:cNvPr>
            <p:cNvSpPr/>
            <p:nvPr/>
          </p:nvSpPr>
          <p:spPr>
            <a:xfrm>
              <a:off x="8259924" y="3375487"/>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sz="1100" b="1" dirty="0"/>
                <a:t>P0</a:t>
              </a:r>
            </a:p>
          </p:txBody>
        </p:sp>
        <p:sp>
          <p:nvSpPr>
            <p:cNvPr id="22" name="Rectángulo 21">
              <a:extLst>
                <a:ext uri="{FF2B5EF4-FFF2-40B4-BE49-F238E27FC236}">
                  <a16:creationId xmlns:a16="http://schemas.microsoft.com/office/drawing/2014/main" id="{AB6A65ED-7F22-4EAE-965D-57F071FC199D}"/>
                </a:ext>
              </a:extLst>
            </p:cNvPr>
            <p:cNvSpPr/>
            <p:nvPr/>
          </p:nvSpPr>
          <p:spPr>
            <a:xfrm>
              <a:off x="7153412" y="4143735"/>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23" name="Rectángulo 22">
              <a:extLst>
                <a:ext uri="{FF2B5EF4-FFF2-40B4-BE49-F238E27FC236}">
                  <a16:creationId xmlns:a16="http://schemas.microsoft.com/office/drawing/2014/main" id="{433FFB5A-2CC9-4634-A16D-2A716236F3F3}"/>
                </a:ext>
              </a:extLst>
            </p:cNvPr>
            <p:cNvSpPr/>
            <p:nvPr/>
          </p:nvSpPr>
          <p:spPr>
            <a:xfrm>
              <a:off x="7518624" y="4143735"/>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24" name="Rectángulo 23">
              <a:extLst>
                <a:ext uri="{FF2B5EF4-FFF2-40B4-BE49-F238E27FC236}">
                  <a16:creationId xmlns:a16="http://schemas.microsoft.com/office/drawing/2014/main" id="{F5C0BB80-B44C-49F5-A741-FD9684D5FE91}"/>
                </a:ext>
              </a:extLst>
            </p:cNvPr>
            <p:cNvSpPr/>
            <p:nvPr/>
          </p:nvSpPr>
          <p:spPr>
            <a:xfrm>
              <a:off x="7883836" y="4143735"/>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AR"/>
            </a:p>
          </p:txBody>
        </p:sp>
        <p:sp>
          <p:nvSpPr>
            <p:cNvPr id="25" name="Rectángulo 24">
              <a:extLst>
                <a:ext uri="{FF2B5EF4-FFF2-40B4-BE49-F238E27FC236}">
                  <a16:creationId xmlns:a16="http://schemas.microsoft.com/office/drawing/2014/main" id="{5199323A-F01E-4466-9D43-6C20F2FFB3F3}"/>
                </a:ext>
              </a:extLst>
            </p:cNvPr>
            <p:cNvSpPr/>
            <p:nvPr/>
          </p:nvSpPr>
          <p:spPr>
            <a:xfrm>
              <a:off x="8273984" y="4143981"/>
              <a:ext cx="288032"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sz="1000" dirty="0"/>
                <a:t>P4</a:t>
              </a:r>
            </a:p>
          </p:txBody>
        </p:sp>
        <p:sp>
          <p:nvSpPr>
            <p:cNvPr id="54" name="Marcador de contenido 2">
              <a:extLst>
                <a:ext uri="{FF2B5EF4-FFF2-40B4-BE49-F238E27FC236}">
                  <a16:creationId xmlns:a16="http://schemas.microsoft.com/office/drawing/2014/main" id="{D1451701-2AD0-4C18-9C1E-AEC475F9E1E6}"/>
                </a:ext>
              </a:extLst>
            </p:cNvPr>
            <p:cNvSpPr txBox="1">
              <a:spLocks/>
            </p:cNvSpPr>
            <p:nvPr/>
          </p:nvSpPr>
          <p:spPr>
            <a:xfrm>
              <a:off x="7441444" y="1562731"/>
              <a:ext cx="832540" cy="5020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2200" b="1" dirty="0"/>
                <a:t>Disco</a:t>
              </a:r>
            </a:p>
          </p:txBody>
        </p:sp>
      </p:grpSp>
      <p:grpSp>
        <p:nvGrpSpPr>
          <p:cNvPr id="68" name="Grupo 67">
            <a:extLst>
              <a:ext uri="{FF2B5EF4-FFF2-40B4-BE49-F238E27FC236}">
                <a16:creationId xmlns:a16="http://schemas.microsoft.com/office/drawing/2014/main" id="{5B65EA78-479D-457A-B5FC-CF1B65F6DAA0}"/>
              </a:ext>
            </a:extLst>
          </p:cNvPr>
          <p:cNvGrpSpPr/>
          <p:nvPr/>
        </p:nvGrpSpPr>
        <p:grpSpPr>
          <a:xfrm>
            <a:off x="2879425" y="2423851"/>
            <a:ext cx="1251765" cy="1494254"/>
            <a:chOff x="2879425" y="2423851"/>
            <a:chExt cx="1251765" cy="1494254"/>
          </a:xfrm>
        </p:grpSpPr>
        <p:sp>
          <p:nvSpPr>
            <p:cNvPr id="41" name="Rectángulo 40">
              <a:extLst>
                <a:ext uri="{FF2B5EF4-FFF2-40B4-BE49-F238E27FC236}">
                  <a16:creationId xmlns:a16="http://schemas.microsoft.com/office/drawing/2014/main" id="{BE6C93E0-2D8D-4A72-9563-857C32D0826E}"/>
                </a:ext>
              </a:extLst>
            </p:cNvPr>
            <p:cNvSpPr/>
            <p:nvPr/>
          </p:nvSpPr>
          <p:spPr>
            <a:xfrm>
              <a:off x="3275856" y="2423851"/>
              <a:ext cx="855334" cy="14942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56" name="Rectángulo 55">
              <a:extLst>
                <a:ext uri="{FF2B5EF4-FFF2-40B4-BE49-F238E27FC236}">
                  <a16:creationId xmlns:a16="http://schemas.microsoft.com/office/drawing/2014/main" id="{7703525B-8DAC-4B26-B2A2-3E37F49FAF66}"/>
                </a:ext>
              </a:extLst>
            </p:cNvPr>
            <p:cNvSpPr/>
            <p:nvPr/>
          </p:nvSpPr>
          <p:spPr>
            <a:xfrm>
              <a:off x="3343483" y="2492896"/>
              <a:ext cx="720080" cy="2383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F0</a:t>
              </a:r>
            </a:p>
          </p:txBody>
        </p:sp>
        <p:sp>
          <p:nvSpPr>
            <p:cNvPr id="57" name="Rectángulo 56">
              <a:extLst>
                <a:ext uri="{FF2B5EF4-FFF2-40B4-BE49-F238E27FC236}">
                  <a16:creationId xmlns:a16="http://schemas.microsoft.com/office/drawing/2014/main" id="{42DA3A8C-3F3A-46F2-ACDD-DC5AB7FF1FDF}"/>
                </a:ext>
              </a:extLst>
            </p:cNvPr>
            <p:cNvSpPr/>
            <p:nvPr/>
          </p:nvSpPr>
          <p:spPr>
            <a:xfrm>
              <a:off x="3347864" y="2822923"/>
              <a:ext cx="720080" cy="2383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F2</a:t>
              </a:r>
            </a:p>
          </p:txBody>
        </p:sp>
        <p:sp>
          <p:nvSpPr>
            <p:cNvPr id="58" name="Rectángulo 57">
              <a:extLst>
                <a:ext uri="{FF2B5EF4-FFF2-40B4-BE49-F238E27FC236}">
                  <a16:creationId xmlns:a16="http://schemas.microsoft.com/office/drawing/2014/main" id="{7958DD87-DA58-4896-857B-E0312A2E18F3}"/>
                </a:ext>
              </a:extLst>
            </p:cNvPr>
            <p:cNvSpPr/>
            <p:nvPr/>
          </p:nvSpPr>
          <p:spPr>
            <a:xfrm>
              <a:off x="3343483" y="3140968"/>
              <a:ext cx="720080" cy="2383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F4</a:t>
              </a:r>
            </a:p>
          </p:txBody>
        </p:sp>
        <p:sp>
          <p:nvSpPr>
            <p:cNvPr id="59" name="Marcador de contenido 2">
              <a:extLst>
                <a:ext uri="{FF2B5EF4-FFF2-40B4-BE49-F238E27FC236}">
                  <a16:creationId xmlns:a16="http://schemas.microsoft.com/office/drawing/2014/main" id="{698FCD50-F257-4C06-9CCF-C734718EE1AC}"/>
                </a:ext>
              </a:extLst>
            </p:cNvPr>
            <p:cNvSpPr txBox="1">
              <a:spLocks/>
            </p:cNvSpPr>
            <p:nvPr/>
          </p:nvSpPr>
          <p:spPr>
            <a:xfrm>
              <a:off x="2892011" y="2804337"/>
              <a:ext cx="532028" cy="34323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500" b="1" dirty="0"/>
                <a:t>P2</a:t>
              </a:r>
            </a:p>
          </p:txBody>
        </p:sp>
        <p:sp>
          <p:nvSpPr>
            <p:cNvPr id="60" name="Marcador de contenido 2">
              <a:extLst>
                <a:ext uri="{FF2B5EF4-FFF2-40B4-BE49-F238E27FC236}">
                  <a16:creationId xmlns:a16="http://schemas.microsoft.com/office/drawing/2014/main" id="{BF459F06-D3C0-4263-A0EB-6FB36F1B48DD}"/>
                </a:ext>
              </a:extLst>
            </p:cNvPr>
            <p:cNvSpPr txBox="1">
              <a:spLocks/>
            </p:cNvSpPr>
            <p:nvPr/>
          </p:nvSpPr>
          <p:spPr>
            <a:xfrm>
              <a:off x="2879425" y="2427645"/>
              <a:ext cx="532028" cy="34323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500" b="1" dirty="0"/>
                <a:t>P0</a:t>
              </a:r>
            </a:p>
          </p:txBody>
        </p:sp>
        <p:sp>
          <p:nvSpPr>
            <p:cNvPr id="61" name="Marcador de contenido 2">
              <a:extLst>
                <a:ext uri="{FF2B5EF4-FFF2-40B4-BE49-F238E27FC236}">
                  <a16:creationId xmlns:a16="http://schemas.microsoft.com/office/drawing/2014/main" id="{0D21340A-7FF6-4A49-B1AE-528C71208192}"/>
                </a:ext>
              </a:extLst>
            </p:cNvPr>
            <p:cNvSpPr txBox="1">
              <a:spLocks/>
            </p:cNvSpPr>
            <p:nvPr/>
          </p:nvSpPr>
          <p:spPr>
            <a:xfrm>
              <a:off x="2887844" y="3123354"/>
              <a:ext cx="532028" cy="34323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500" b="1" dirty="0"/>
                <a:t>P4</a:t>
              </a:r>
            </a:p>
          </p:txBody>
        </p:sp>
        <p:sp>
          <p:nvSpPr>
            <p:cNvPr id="62" name="Marcador de contenido 2">
              <a:extLst>
                <a:ext uri="{FF2B5EF4-FFF2-40B4-BE49-F238E27FC236}">
                  <a16:creationId xmlns:a16="http://schemas.microsoft.com/office/drawing/2014/main" id="{823D6D3F-2886-40FC-926E-55E006348B21}"/>
                </a:ext>
              </a:extLst>
            </p:cNvPr>
            <p:cNvSpPr txBox="1">
              <a:spLocks/>
            </p:cNvSpPr>
            <p:nvPr/>
          </p:nvSpPr>
          <p:spPr>
            <a:xfrm>
              <a:off x="2887844" y="3445805"/>
              <a:ext cx="532028" cy="34323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500" b="1" dirty="0"/>
                <a:t>P5</a:t>
              </a:r>
            </a:p>
          </p:txBody>
        </p:sp>
        <p:sp>
          <p:nvSpPr>
            <p:cNvPr id="64" name="Rectángulo 63">
              <a:extLst>
                <a:ext uri="{FF2B5EF4-FFF2-40B4-BE49-F238E27FC236}">
                  <a16:creationId xmlns:a16="http://schemas.microsoft.com/office/drawing/2014/main" id="{8FAE285F-A1A1-49D8-8CFC-BF69404D596D}"/>
                </a:ext>
              </a:extLst>
            </p:cNvPr>
            <p:cNvSpPr/>
            <p:nvPr/>
          </p:nvSpPr>
          <p:spPr>
            <a:xfrm>
              <a:off x="3344699" y="3450391"/>
              <a:ext cx="720080" cy="2383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F5</a:t>
              </a:r>
            </a:p>
          </p:txBody>
        </p:sp>
      </p:grpSp>
      <p:sp>
        <p:nvSpPr>
          <p:cNvPr id="79" name="Marcador de contenido 2">
            <a:extLst>
              <a:ext uri="{FF2B5EF4-FFF2-40B4-BE49-F238E27FC236}">
                <a16:creationId xmlns:a16="http://schemas.microsoft.com/office/drawing/2014/main" id="{F71D7052-2836-46B2-A937-56B7E49CD945}"/>
              </a:ext>
            </a:extLst>
          </p:cNvPr>
          <p:cNvSpPr txBox="1">
            <a:spLocks/>
          </p:cNvSpPr>
          <p:nvPr/>
        </p:nvSpPr>
        <p:spPr>
          <a:xfrm>
            <a:off x="2851629" y="1946246"/>
            <a:ext cx="1720371" cy="41758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700" b="1" dirty="0"/>
              <a:t>Tabla de Paginas</a:t>
            </a:r>
          </a:p>
        </p:txBody>
      </p:sp>
      <p:cxnSp>
        <p:nvCxnSpPr>
          <p:cNvPr id="80" name="Conector recto de flecha 79">
            <a:extLst>
              <a:ext uri="{FF2B5EF4-FFF2-40B4-BE49-F238E27FC236}">
                <a16:creationId xmlns:a16="http://schemas.microsoft.com/office/drawing/2014/main" id="{EB740F57-C570-49BA-925C-5FD194103C2E}"/>
              </a:ext>
            </a:extLst>
          </p:cNvPr>
          <p:cNvCxnSpPr>
            <a:cxnSpLocks/>
            <a:endCxn id="60" idx="1"/>
          </p:cNvCxnSpPr>
          <p:nvPr/>
        </p:nvCxnSpPr>
        <p:spPr>
          <a:xfrm>
            <a:off x="1385095" y="2193322"/>
            <a:ext cx="1494330" cy="405941"/>
          </a:xfrm>
          <a:prstGeom prst="straightConnector1">
            <a:avLst/>
          </a:prstGeom>
          <a:ln w="63500">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84" name="Conector recto de flecha 83">
            <a:extLst>
              <a:ext uri="{FF2B5EF4-FFF2-40B4-BE49-F238E27FC236}">
                <a16:creationId xmlns:a16="http://schemas.microsoft.com/office/drawing/2014/main" id="{C4D0FB51-87D3-48CD-9E3E-92610C080A2D}"/>
              </a:ext>
            </a:extLst>
          </p:cNvPr>
          <p:cNvCxnSpPr>
            <a:cxnSpLocks/>
          </p:cNvCxnSpPr>
          <p:nvPr/>
        </p:nvCxnSpPr>
        <p:spPr>
          <a:xfrm flipV="1">
            <a:off x="4109708" y="2057125"/>
            <a:ext cx="1056491" cy="542137"/>
          </a:xfrm>
          <a:prstGeom prst="straightConnector1">
            <a:avLst/>
          </a:prstGeom>
          <a:ln w="63500">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87" name="Conector recto de flecha 86">
            <a:extLst>
              <a:ext uri="{FF2B5EF4-FFF2-40B4-BE49-F238E27FC236}">
                <a16:creationId xmlns:a16="http://schemas.microsoft.com/office/drawing/2014/main" id="{396ACEB1-4E69-48C9-A9AE-B655631EE185}"/>
              </a:ext>
            </a:extLst>
          </p:cNvPr>
          <p:cNvCxnSpPr>
            <a:cxnSpLocks/>
          </p:cNvCxnSpPr>
          <p:nvPr/>
        </p:nvCxnSpPr>
        <p:spPr>
          <a:xfrm>
            <a:off x="1377380" y="2578047"/>
            <a:ext cx="2079995" cy="1575389"/>
          </a:xfrm>
          <a:prstGeom prst="straightConnector1">
            <a:avLst/>
          </a:prstGeom>
          <a:ln w="63500">
            <a:solidFill>
              <a:schemeClr val="accent2"/>
            </a:solidFill>
            <a:tailEnd type="triangle"/>
          </a:ln>
        </p:spPr>
        <p:style>
          <a:lnRef idx="1">
            <a:schemeClr val="accent2"/>
          </a:lnRef>
          <a:fillRef idx="0">
            <a:schemeClr val="accent2"/>
          </a:fillRef>
          <a:effectRef idx="0">
            <a:schemeClr val="accent2"/>
          </a:effectRef>
          <a:fontRef idx="minor">
            <a:schemeClr val="tx1"/>
          </a:fontRef>
        </p:style>
      </p:cxnSp>
      <p:grpSp>
        <p:nvGrpSpPr>
          <p:cNvPr id="109" name="Grupo 108">
            <a:extLst>
              <a:ext uri="{FF2B5EF4-FFF2-40B4-BE49-F238E27FC236}">
                <a16:creationId xmlns:a16="http://schemas.microsoft.com/office/drawing/2014/main" id="{029C9856-755A-4085-BBA9-C3B26121A12A}"/>
              </a:ext>
            </a:extLst>
          </p:cNvPr>
          <p:cNvGrpSpPr/>
          <p:nvPr/>
        </p:nvGrpSpPr>
        <p:grpSpPr>
          <a:xfrm>
            <a:off x="3570404" y="4051589"/>
            <a:ext cx="233228" cy="250864"/>
            <a:chOff x="3663071" y="4080849"/>
            <a:chExt cx="233228" cy="250864"/>
          </a:xfrm>
        </p:grpSpPr>
        <p:cxnSp>
          <p:nvCxnSpPr>
            <p:cNvPr id="94" name="Conector recto 93">
              <a:extLst>
                <a:ext uri="{FF2B5EF4-FFF2-40B4-BE49-F238E27FC236}">
                  <a16:creationId xmlns:a16="http://schemas.microsoft.com/office/drawing/2014/main" id="{44728F9D-251E-4FBC-9556-C5A203425F25}"/>
                </a:ext>
              </a:extLst>
            </p:cNvPr>
            <p:cNvCxnSpPr>
              <a:cxnSpLocks/>
            </p:cNvCxnSpPr>
            <p:nvPr/>
          </p:nvCxnSpPr>
          <p:spPr>
            <a:xfrm>
              <a:off x="3663071" y="4100498"/>
              <a:ext cx="233228" cy="216513"/>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6" name="Conector recto 95">
              <a:extLst>
                <a:ext uri="{FF2B5EF4-FFF2-40B4-BE49-F238E27FC236}">
                  <a16:creationId xmlns:a16="http://schemas.microsoft.com/office/drawing/2014/main" id="{9C478CE0-DE92-4849-ADFA-3EE55E8725E3}"/>
                </a:ext>
              </a:extLst>
            </p:cNvPr>
            <p:cNvCxnSpPr>
              <a:cxnSpLocks/>
            </p:cNvCxnSpPr>
            <p:nvPr/>
          </p:nvCxnSpPr>
          <p:spPr>
            <a:xfrm flipH="1">
              <a:off x="3663071" y="4080849"/>
              <a:ext cx="218413" cy="250864"/>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grpSp>
      <p:cxnSp>
        <p:nvCxnSpPr>
          <p:cNvPr id="101" name="Conector recto de flecha 100">
            <a:extLst>
              <a:ext uri="{FF2B5EF4-FFF2-40B4-BE49-F238E27FC236}">
                <a16:creationId xmlns:a16="http://schemas.microsoft.com/office/drawing/2014/main" id="{64508744-8FA4-4613-920C-9FA798B44667}"/>
              </a:ext>
            </a:extLst>
          </p:cNvPr>
          <p:cNvCxnSpPr>
            <a:cxnSpLocks/>
            <a:endCxn id="59" idx="1"/>
          </p:cNvCxnSpPr>
          <p:nvPr/>
        </p:nvCxnSpPr>
        <p:spPr>
          <a:xfrm>
            <a:off x="1385095" y="2876737"/>
            <a:ext cx="1506916" cy="99218"/>
          </a:xfrm>
          <a:prstGeom prst="straightConnector1">
            <a:avLst/>
          </a:prstGeom>
          <a:ln w="63500">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04" name="Conector recto de flecha 103">
            <a:extLst>
              <a:ext uri="{FF2B5EF4-FFF2-40B4-BE49-F238E27FC236}">
                <a16:creationId xmlns:a16="http://schemas.microsoft.com/office/drawing/2014/main" id="{8D57C7AA-5271-4000-A12E-155D51AC391C}"/>
              </a:ext>
            </a:extLst>
          </p:cNvPr>
          <p:cNvCxnSpPr>
            <a:cxnSpLocks/>
            <a:stCxn id="57" idx="3"/>
          </p:cNvCxnSpPr>
          <p:nvPr/>
        </p:nvCxnSpPr>
        <p:spPr>
          <a:xfrm>
            <a:off x="4067944" y="2942113"/>
            <a:ext cx="1126987" cy="1349160"/>
          </a:xfrm>
          <a:prstGeom prst="straightConnector1">
            <a:avLst/>
          </a:prstGeom>
          <a:ln w="63500">
            <a:solidFill>
              <a:schemeClr val="accent3"/>
            </a:solidFill>
            <a:tailEnd type="triangle"/>
          </a:ln>
        </p:spPr>
        <p:style>
          <a:lnRef idx="1">
            <a:schemeClr val="accent2"/>
          </a:lnRef>
          <a:fillRef idx="0">
            <a:schemeClr val="accent2"/>
          </a:fillRef>
          <a:effectRef idx="0">
            <a:schemeClr val="accent2"/>
          </a:effectRef>
          <a:fontRef idx="minor">
            <a:schemeClr val="tx1"/>
          </a:fontRef>
        </p:style>
      </p:cxnSp>
      <p:sp>
        <p:nvSpPr>
          <p:cNvPr id="113" name="Marcador de contenido 2">
            <a:extLst>
              <a:ext uri="{FF2B5EF4-FFF2-40B4-BE49-F238E27FC236}">
                <a16:creationId xmlns:a16="http://schemas.microsoft.com/office/drawing/2014/main" id="{4301C445-9C2A-4CB3-97CC-3993D7A04B5E}"/>
              </a:ext>
            </a:extLst>
          </p:cNvPr>
          <p:cNvSpPr txBox="1">
            <a:spLocks/>
          </p:cNvSpPr>
          <p:nvPr/>
        </p:nvSpPr>
        <p:spPr>
          <a:xfrm>
            <a:off x="2851629" y="4298053"/>
            <a:ext cx="1720371" cy="417585"/>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700" b="1" dirty="0"/>
              <a:t>Pagina No Encontrada</a:t>
            </a:r>
          </a:p>
        </p:txBody>
      </p:sp>
      <p:cxnSp>
        <p:nvCxnSpPr>
          <p:cNvPr id="114" name="Conector recto de flecha 113">
            <a:extLst>
              <a:ext uri="{FF2B5EF4-FFF2-40B4-BE49-F238E27FC236}">
                <a16:creationId xmlns:a16="http://schemas.microsoft.com/office/drawing/2014/main" id="{EF4EBAA1-9AE3-4090-9520-401B20282303}"/>
              </a:ext>
            </a:extLst>
          </p:cNvPr>
          <p:cNvCxnSpPr>
            <a:cxnSpLocks/>
            <a:stCxn id="46" idx="3"/>
          </p:cNvCxnSpPr>
          <p:nvPr/>
        </p:nvCxnSpPr>
        <p:spPr>
          <a:xfrm>
            <a:off x="1345757" y="3211992"/>
            <a:ext cx="2055851" cy="1053867"/>
          </a:xfrm>
          <a:prstGeom prst="straightConnector1">
            <a:avLst/>
          </a:prstGeom>
          <a:ln w="63500">
            <a:solidFill>
              <a:schemeClr val="accent2"/>
            </a:solidFill>
            <a:tailEnd type="triangle"/>
          </a:ln>
        </p:spPr>
        <p:style>
          <a:lnRef idx="1">
            <a:schemeClr val="accent2"/>
          </a:lnRef>
          <a:fillRef idx="0">
            <a:schemeClr val="accent2"/>
          </a:fillRef>
          <a:effectRef idx="0">
            <a:schemeClr val="accent2"/>
          </a:effectRef>
          <a:fontRef idx="minor">
            <a:schemeClr val="tx1"/>
          </a:fontRef>
        </p:style>
      </p:cxnSp>
      <p:cxnSp>
        <p:nvCxnSpPr>
          <p:cNvPr id="117" name="Conector recto de flecha 116">
            <a:extLst>
              <a:ext uri="{FF2B5EF4-FFF2-40B4-BE49-F238E27FC236}">
                <a16:creationId xmlns:a16="http://schemas.microsoft.com/office/drawing/2014/main" id="{6B2DCAEF-1129-4337-B376-015DFF94CD10}"/>
              </a:ext>
            </a:extLst>
          </p:cNvPr>
          <p:cNvCxnSpPr>
            <a:cxnSpLocks/>
            <a:endCxn id="61" idx="1"/>
          </p:cNvCxnSpPr>
          <p:nvPr/>
        </p:nvCxnSpPr>
        <p:spPr>
          <a:xfrm flipV="1">
            <a:off x="1361702" y="3294972"/>
            <a:ext cx="1526142" cy="232332"/>
          </a:xfrm>
          <a:prstGeom prst="straightConnector1">
            <a:avLst/>
          </a:prstGeom>
          <a:ln w="63500">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19" name="Conector recto de flecha 118">
            <a:extLst>
              <a:ext uri="{FF2B5EF4-FFF2-40B4-BE49-F238E27FC236}">
                <a16:creationId xmlns:a16="http://schemas.microsoft.com/office/drawing/2014/main" id="{9D23B401-DAC3-40FD-809D-57650A08CAEA}"/>
              </a:ext>
            </a:extLst>
          </p:cNvPr>
          <p:cNvCxnSpPr>
            <a:cxnSpLocks/>
          </p:cNvCxnSpPr>
          <p:nvPr/>
        </p:nvCxnSpPr>
        <p:spPr>
          <a:xfrm>
            <a:off x="4076408" y="3259015"/>
            <a:ext cx="1098687" cy="367478"/>
          </a:xfrm>
          <a:prstGeom prst="straightConnector1">
            <a:avLst/>
          </a:prstGeom>
          <a:ln w="63500">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23" name="Conector recto de flecha 122">
            <a:extLst>
              <a:ext uri="{FF2B5EF4-FFF2-40B4-BE49-F238E27FC236}">
                <a16:creationId xmlns:a16="http://schemas.microsoft.com/office/drawing/2014/main" id="{6A8F1FE3-95CB-4407-B9F6-6D2F54A3D4EB}"/>
              </a:ext>
            </a:extLst>
          </p:cNvPr>
          <p:cNvCxnSpPr>
            <a:cxnSpLocks/>
          </p:cNvCxnSpPr>
          <p:nvPr/>
        </p:nvCxnSpPr>
        <p:spPr>
          <a:xfrm flipV="1">
            <a:off x="1369295" y="3568432"/>
            <a:ext cx="1473244" cy="292616"/>
          </a:xfrm>
          <a:prstGeom prst="straightConnector1">
            <a:avLst/>
          </a:prstGeom>
          <a:ln w="63500">
            <a:solidFill>
              <a:schemeClr val="accent3"/>
            </a:solidFill>
            <a:tailEnd type="triangle"/>
          </a:ln>
        </p:spPr>
        <p:style>
          <a:lnRef idx="1">
            <a:schemeClr val="accent2"/>
          </a:lnRef>
          <a:fillRef idx="0">
            <a:schemeClr val="accent2"/>
          </a:fillRef>
          <a:effectRef idx="0">
            <a:schemeClr val="accent2"/>
          </a:effectRef>
          <a:fontRef idx="minor">
            <a:schemeClr val="tx1"/>
          </a:fontRef>
        </p:style>
      </p:cxnSp>
      <p:cxnSp>
        <p:nvCxnSpPr>
          <p:cNvPr id="125" name="Conector recto de flecha 124">
            <a:extLst>
              <a:ext uri="{FF2B5EF4-FFF2-40B4-BE49-F238E27FC236}">
                <a16:creationId xmlns:a16="http://schemas.microsoft.com/office/drawing/2014/main" id="{87589CA4-D845-4D71-B044-645D0D20768D}"/>
              </a:ext>
            </a:extLst>
          </p:cNvPr>
          <p:cNvCxnSpPr>
            <a:cxnSpLocks/>
            <a:endCxn id="36" idx="1"/>
          </p:cNvCxnSpPr>
          <p:nvPr/>
        </p:nvCxnSpPr>
        <p:spPr>
          <a:xfrm>
            <a:off x="4092183" y="3541630"/>
            <a:ext cx="1098707" cy="1351240"/>
          </a:xfrm>
          <a:prstGeom prst="straightConnector1">
            <a:avLst/>
          </a:prstGeom>
          <a:ln w="63500">
            <a:solidFill>
              <a:schemeClr val="accent3"/>
            </a:solidFill>
            <a:tailEnd type="triangle"/>
          </a:ln>
        </p:spPr>
        <p:style>
          <a:lnRef idx="1">
            <a:schemeClr val="accent2"/>
          </a:lnRef>
          <a:fillRef idx="0">
            <a:schemeClr val="accent2"/>
          </a:fillRef>
          <a:effectRef idx="0">
            <a:schemeClr val="accent2"/>
          </a:effectRef>
          <a:fontRef idx="minor">
            <a:schemeClr val="tx1"/>
          </a:fontRef>
        </p:style>
      </p:cxnSp>
      <p:sp>
        <p:nvSpPr>
          <p:cNvPr id="128" name="Marcador de contenido 2">
            <a:extLst>
              <a:ext uri="{FF2B5EF4-FFF2-40B4-BE49-F238E27FC236}">
                <a16:creationId xmlns:a16="http://schemas.microsoft.com/office/drawing/2014/main" id="{A5C8014E-0BB3-4188-92F8-412A8E5C8F35}"/>
              </a:ext>
            </a:extLst>
          </p:cNvPr>
          <p:cNvSpPr txBox="1">
            <a:spLocks/>
          </p:cNvSpPr>
          <p:nvPr/>
        </p:nvSpPr>
        <p:spPr>
          <a:xfrm>
            <a:off x="2741230" y="4533384"/>
            <a:ext cx="2201776" cy="71139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700" b="1" dirty="0"/>
              <a:t>(Excepción del SO)</a:t>
            </a:r>
          </a:p>
        </p:txBody>
      </p:sp>
      <p:cxnSp>
        <p:nvCxnSpPr>
          <p:cNvPr id="39" name="Conector recto de flecha 38">
            <a:extLst>
              <a:ext uri="{FF2B5EF4-FFF2-40B4-BE49-F238E27FC236}">
                <a16:creationId xmlns:a16="http://schemas.microsoft.com/office/drawing/2014/main" id="{CDB4B295-8212-401D-9A69-35BE02776FD3}"/>
              </a:ext>
            </a:extLst>
          </p:cNvPr>
          <p:cNvCxnSpPr>
            <a:cxnSpLocks/>
            <a:stCxn id="8" idx="1"/>
            <a:endCxn id="32" idx="3"/>
          </p:cNvCxnSpPr>
          <p:nvPr/>
        </p:nvCxnSpPr>
        <p:spPr>
          <a:xfrm flipH="1" flipV="1">
            <a:off x="7001000" y="2413753"/>
            <a:ext cx="368968" cy="361236"/>
          </a:xfrm>
          <a:prstGeom prst="straightConnector1">
            <a:avLst/>
          </a:prstGeom>
          <a:ln w="63500">
            <a:tailEnd type="triangle"/>
          </a:ln>
        </p:spPr>
        <p:style>
          <a:lnRef idx="1">
            <a:schemeClr val="accent2"/>
          </a:lnRef>
          <a:fillRef idx="0">
            <a:schemeClr val="accent2"/>
          </a:fillRef>
          <a:effectRef idx="0">
            <a:schemeClr val="accent2"/>
          </a:effectRef>
          <a:fontRef idx="minor">
            <a:schemeClr val="tx1"/>
          </a:fontRef>
        </p:style>
      </p:cxnSp>
      <p:cxnSp>
        <p:nvCxnSpPr>
          <p:cNvPr id="133" name="Conector recto de flecha 132">
            <a:extLst>
              <a:ext uri="{FF2B5EF4-FFF2-40B4-BE49-F238E27FC236}">
                <a16:creationId xmlns:a16="http://schemas.microsoft.com/office/drawing/2014/main" id="{CD3C419A-BD85-4168-9A23-171AA6FD7304}"/>
              </a:ext>
            </a:extLst>
          </p:cNvPr>
          <p:cNvCxnSpPr>
            <a:cxnSpLocks/>
          </p:cNvCxnSpPr>
          <p:nvPr/>
        </p:nvCxnSpPr>
        <p:spPr>
          <a:xfrm flipH="1" flipV="1">
            <a:off x="5830079" y="2456736"/>
            <a:ext cx="380665" cy="1"/>
          </a:xfrm>
          <a:prstGeom prst="straightConnector1">
            <a:avLst/>
          </a:prstGeom>
          <a:ln w="63500">
            <a:tailEnd type="triangle"/>
          </a:ln>
        </p:spPr>
        <p:style>
          <a:lnRef idx="1">
            <a:schemeClr val="accent2"/>
          </a:lnRef>
          <a:fillRef idx="0">
            <a:schemeClr val="accent2"/>
          </a:fillRef>
          <a:effectRef idx="0">
            <a:schemeClr val="accent2"/>
          </a:effectRef>
          <a:fontRef idx="minor">
            <a:schemeClr val="tx1"/>
          </a:fontRef>
        </p:style>
      </p:cxnSp>
      <p:cxnSp>
        <p:nvCxnSpPr>
          <p:cNvPr id="135" name="Conector recto de flecha 134">
            <a:extLst>
              <a:ext uri="{FF2B5EF4-FFF2-40B4-BE49-F238E27FC236}">
                <a16:creationId xmlns:a16="http://schemas.microsoft.com/office/drawing/2014/main" id="{58BA2F73-0FFB-44E4-B12E-4854B33F7C90}"/>
              </a:ext>
            </a:extLst>
          </p:cNvPr>
          <p:cNvCxnSpPr>
            <a:cxnSpLocks/>
            <a:stCxn id="33" idx="3"/>
            <a:endCxn id="25" idx="1"/>
          </p:cNvCxnSpPr>
          <p:nvPr/>
        </p:nvCxnSpPr>
        <p:spPr>
          <a:xfrm>
            <a:off x="5982978" y="3588342"/>
            <a:ext cx="2496686" cy="333676"/>
          </a:xfrm>
          <a:prstGeom prst="straightConnector1">
            <a:avLst/>
          </a:prstGeom>
          <a:ln w="63500">
            <a:solidFill>
              <a:schemeClr val="accent4"/>
            </a:solidFill>
            <a:tailEnd type="triangle"/>
          </a:ln>
        </p:spPr>
        <p:style>
          <a:lnRef idx="1">
            <a:schemeClr val="accent2"/>
          </a:lnRef>
          <a:fillRef idx="0">
            <a:schemeClr val="accent2"/>
          </a:fillRef>
          <a:effectRef idx="0">
            <a:schemeClr val="accent2"/>
          </a:effectRef>
          <a:fontRef idx="minor">
            <a:schemeClr val="tx1"/>
          </a:fontRef>
        </p:style>
      </p:cxnSp>
      <p:sp>
        <p:nvSpPr>
          <p:cNvPr id="138" name="Marcador de contenido 2">
            <a:extLst>
              <a:ext uri="{FF2B5EF4-FFF2-40B4-BE49-F238E27FC236}">
                <a16:creationId xmlns:a16="http://schemas.microsoft.com/office/drawing/2014/main" id="{BA6609BB-8B68-429B-9C9F-638746005C51}"/>
              </a:ext>
            </a:extLst>
          </p:cNvPr>
          <p:cNvSpPr txBox="1">
            <a:spLocks/>
          </p:cNvSpPr>
          <p:nvPr/>
        </p:nvSpPr>
        <p:spPr>
          <a:xfrm>
            <a:off x="6288866" y="3786534"/>
            <a:ext cx="851696" cy="417585"/>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700" b="1" dirty="0"/>
              <a:t>(</a:t>
            </a:r>
            <a:r>
              <a:rPr lang="es-AR" sz="1700" b="1" dirty="0" err="1"/>
              <a:t>Refresh</a:t>
            </a:r>
            <a:r>
              <a:rPr lang="es-AR" sz="1700" b="1" dirty="0"/>
              <a:t>)</a:t>
            </a:r>
          </a:p>
        </p:txBody>
      </p:sp>
      <p:sp>
        <p:nvSpPr>
          <p:cNvPr id="139" name="Rectángulo 138">
            <a:extLst>
              <a:ext uri="{FF2B5EF4-FFF2-40B4-BE49-F238E27FC236}">
                <a16:creationId xmlns:a16="http://schemas.microsoft.com/office/drawing/2014/main" id="{7B1D6698-C1A9-48E4-BC4F-9069D40322D7}"/>
              </a:ext>
            </a:extLst>
          </p:cNvPr>
          <p:cNvSpPr/>
          <p:nvPr/>
        </p:nvSpPr>
        <p:spPr>
          <a:xfrm>
            <a:off x="6223012" y="2987866"/>
            <a:ext cx="792088" cy="2880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AR" dirty="0"/>
              <a:t>P3</a:t>
            </a:r>
          </a:p>
        </p:txBody>
      </p:sp>
      <p:cxnSp>
        <p:nvCxnSpPr>
          <p:cNvPr id="140" name="Conector recto de flecha 139">
            <a:extLst>
              <a:ext uri="{FF2B5EF4-FFF2-40B4-BE49-F238E27FC236}">
                <a16:creationId xmlns:a16="http://schemas.microsoft.com/office/drawing/2014/main" id="{CFD01BD4-7667-4BD7-BA8D-3E1C03B57868}"/>
              </a:ext>
            </a:extLst>
          </p:cNvPr>
          <p:cNvCxnSpPr>
            <a:cxnSpLocks/>
          </p:cNvCxnSpPr>
          <p:nvPr/>
        </p:nvCxnSpPr>
        <p:spPr>
          <a:xfrm flipH="1" flipV="1">
            <a:off x="5828247" y="3146180"/>
            <a:ext cx="380665" cy="1"/>
          </a:xfrm>
          <a:prstGeom prst="straightConnector1">
            <a:avLst/>
          </a:prstGeom>
          <a:ln w="63500">
            <a:tailEnd type="triangle"/>
          </a:ln>
        </p:spPr>
        <p:style>
          <a:lnRef idx="1">
            <a:schemeClr val="accent2"/>
          </a:lnRef>
          <a:fillRef idx="0">
            <a:schemeClr val="accent2"/>
          </a:fillRef>
          <a:effectRef idx="0">
            <a:schemeClr val="accent2"/>
          </a:effectRef>
          <a:fontRef idx="minor">
            <a:schemeClr val="tx1"/>
          </a:fontRef>
        </p:style>
      </p:cxnSp>
      <p:cxnSp>
        <p:nvCxnSpPr>
          <p:cNvPr id="141" name="Conector recto de flecha 140">
            <a:extLst>
              <a:ext uri="{FF2B5EF4-FFF2-40B4-BE49-F238E27FC236}">
                <a16:creationId xmlns:a16="http://schemas.microsoft.com/office/drawing/2014/main" id="{DF70EB42-1BD7-4218-A925-BD30A1CBCCDB}"/>
              </a:ext>
            </a:extLst>
          </p:cNvPr>
          <p:cNvCxnSpPr>
            <a:cxnSpLocks/>
            <a:stCxn id="11" idx="2"/>
            <a:endCxn id="139" idx="3"/>
          </p:cNvCxnSpPr>
          <p:nvPr/>
        </p:nvCxnSpPr>
        <p:spPr>
          <a:xfrm flipH="1">
            <a:off x="7015100" y="2919005"/>
            <a:ext cx="1229308" cy="212877"/>
          </a:xfrm>
          <a:prstGeom prst="straightConnector1">
            <a:avLst/>
          </a:prstGeom>
          <a:ln w="63500">
            <a:tailEnd type="triangle"/>
          </a:ln>
        </p:spPr>
        <p:style>
          <a:lnRef idx="1">
            <a:schemeClr val="accent2"/>
          </a:lnRef>
          <a:fillRef idx="0">
            <a:schemeClr val="accent2"/>
          </a:fillRef>
          <a:effectRef idx="0">
            <a:schemeClr val="accent2"/>
          </a:effectRef>
          <a:fontRef idx="minor">
            <a:schemeClr val="tx1"/>
          </a:fontRef>
        </p:style>
      </p:cxnSp>
      <p:cxnSp>
        <p:nvCxnSpPr>
          <p:cNvPr id="144" name="Conector recto de flecha 143">
            <a:extLst>
              <a:ext uri="{FF2B5EF4-FFF2-40B4-BE49-F238E27FC236}">
                <a16:creationId xmlns:a16="http://schemas.microsoft.com/office/drawing/2014/main" id="{C0AD181D-990E-4DD1-A480-43A694C478FE}"/>
              </a:ext>
            </a:extLst>
          </p:cNvPr>
          <p:cNvCxnSpPr>
            <a:cxnSpLocks/>
          </p:cNvCxnSpPr>
          <p:nvPr/>
        </p:nvCxnSpPr>
        <p:spPr>
          <a:xfrm>
            <a:off x="7028304" y="6309320"/>
            <a:ext cx="547505" cy="0"/>
          </a:xfrm>
          <a:prstGeom prst="straightConnector1">
            <a:avLst/>
          </a:prstGeom>
          <a:ln w="63500">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148" name="Conector recto de flecha 147">
            <a:extLst>
              <a:ext uri="{FF2B5EF4-FFF2-40B4-BE49-F238E27FC236}">
                <a16:creationId xmlns:a16="http://schemas.microsoft.com/office/drawing/2014/main" id="{FA5D06DF-F5FF-4488-9BB6-DE6C4C58CB53}"/>
              </a:ext>
            </a:extLst>
          </p:cNvPr>
          <p:cNvCxnSpPr>
            <a:cxnSpLocks/>
          </p:cNvCxnSpPr>
          <p:nvPr/>
        </p:nvCxnSpPr>
        <p:spPr>
          <a:xfrm>
            <a:off x="7028304" y="5367030"/>
            <a:ext cx="513966" cy="1"/>
          </a:xfrm>
          <a:prstGeom prst="straightConnector1">
            <a:avLst/>
          </a:prstGeom>
          <a:ln w="63500">
            <a:solidFill>
              <a:schemeClr val="accent3"/>
            </a:solidFill>
            <a:tailEnd type="triangle"/>
          </a:ln>
        </p:spPr>
        <p:style>
          <a:lnRef idx="1">
            <a:schemeClr val="accent2"/>
          </a:lnRef>
          <a:fillRef idx="0">
            <a:schemeClr val="accent2"/>
          </a:fillRef>
          <a:effectRef idx="0">
            <a:schemeClr val="accent2"/>
          </a:effectRef>
          <a:fontRef idx="minor">
            <a:schemeClr val="tx1"/>
          </a:fontRef>
        </p:style>
      </p:cxnSp>
      <p:sp>
        <p:nvSpPr>
          <p:cNvPr id="150" name="Marcador de contenido 2">
            <a:extLst>
              <a:ext uri="{FF2B5EF4-FFF2-40B4-BE49-F238E27FC236}">
                <a16:creationId xmlns:a16="http://schemas.microsoft.com/office/drawing/2014/main" id="{DBB30057-07AF-4EA8-9959-97EEF7AC0097}"/>
              </a:ext>
            </a:extLst>
          </p:cNvPr>
          <p:cNvSpPr txBox="1">
            <a:spLocks/>
          </p:cNvSpPr>
          <p:nvPr/>
        </p:nvSpPr>
        <p:spPr>
          <a:xfrm>
            <a:off x="7524072" y="5158238"/>
            <a:ext cx="1440415" cy="417585"/>
          </a:xfrm>
          <a:prstGeom prst="rect">
            <a:avLst/>
          </a:prstGeom>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700" b="1" dirty="0"/>
              <a:t>Pagina en Memoria Principal</a:t>
            </a:r>
          </a:p>
        </p:txBody>
      </p:sp>
      <p:sp>
        <p:nvSpPr>
          <p:cNvPr id="151" name="Marcador de contenido 2">
            <a:extLst>
              <a:ext uri="{FF2B5EF4-FFF2-40B4-BE49-F238E27FC236}">
                <a16:creationId xmlns:a16="http://schemas.microsoft.com/office/drawing/2014/main" id="{1F200474-5E79-4F76-9736-C065384C0F18}"/>
              </a:ext>
            </a:extLst>
          </p:cNvPr>
          <p:cNvSpPr txBox="1">
            <a:spLocks/>
          </p:cNvSpPr>
          <p:nvPr/>
        </p:nvSpPr>
        <p:spPr>
          <a:xfrm>
            <a:off x="7565426" y="6121430"/>
            <a:ext cx="1440415" cy="417585"/>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700" b="1" dirty="0" err="1"/>
              <a:t>Refresh</a:t>
            </a:r>
            <a:r>
              <a:rPr lang="es-AR" sz="1700" b="1" dirty="0"/>
              <a:t> del contenido en SWP</a:t>
            </a:r>
          </a:p>
        </p:txBody>
      </p:sp>
      <p:cxnSp>
        <p:nvCxnSpPr>
          <p:cNvPr id="152" name="Conector recto de flecha 151">
            <a:extLst>
              <a:ext uri="{FF2B5EF4-FFF2-40B4-BE49-F238E27FC236}">
                <a16:creationId xmlns:a16="http://schemas.microsoft.com/office/drawing/2014/main" id="{0BC1076D-770F-480C-95E9-101D6DDB404A}"/>
              </a:ext>
            </a:extLst>
          </p:cNvPr>
          <p:cNvCxnSpPr>
            <a:cxnSpLocks/>
          </p:cNvCxnSpPr>
          <p:nvPr/>
        </p:nvCxnSpPr>
        <p:spPr>
          <a:xfrm>
            <a:off x="7070675" y="5805264"/>
            <a:ext cx="462761" cy="0"/>
          </a:xfrm>
          <a:prstGeom prst="straightConnector1">
            <a:avLst/>
          </a:prstGeom>
          <a:ln w="63500">
            <a:tailEnd type="triangle"/>
          </a:ln>
        </p:spPr>
        <p:style>
          <a:lnRef idx="1">
            <a:schemeClr val="accent2"/>
          </a:lnRef>
          <a:fillRef idx="0">
            <a:schemeClr val="accent2"/>
          </a:fillRef>
          <a:effectRef idx="0">
            <a:schemeClr val="accent2"/>
          </a:effectRef>
          <a:fontRef idx="minor">
            <a:schemeClr val="tx1"/>
          </a:fontRef>
        </p:style>
      </p:cxnSp>
      <p:sp>
        <p:nvSpPr>
          <p:cNvPr id="154" name="Marcador de contenido 2">
            <a:extLst>
              <a:ext uri="{FF2B5EF4-FFF2-40B4-BE49-F238E27FC236}">
                <a16:creationId xmlns:a16="http://schemas.microsoft.com/office/drawing/2014/main" id="{D65DED53-FF25-4E29-AEA0-8EFD2440FF30}"/>
              </a:ext>
            </a:extLst>
          </p:cNvPr>
          <p:cNvSpPr txBox="1">
            <a:spLocks/>
          </p:cNvSpPr>
          <p:nvPr/>
        </p:nvSpPr>
        <p:spPr>
          <a:xfrm>
            <a:off x="7537716" y="5629383"/>
            <a:ext cx="1519467" cy="390818"/>
          </a:xfrm>
          <a:prstGeom prst="rect">
            <a:avLst/>
          </a:prstGeom>
        </p:spPr>
        <p:txBody>
          <a:bodyPr vert="horz" lIns="91440" tIns="45720" rIns="91440" bIns="45720" rtlCol="0">
            <a:normAutofit fontScale="62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s-AR" sz="1700" b="1" dirty="0"/>
              <a:t>Pagina No encontrada en Memoria Principal </a:t>
            </a:r>
          </a:p>
        </p:txBody>
      </p:sp>
    </p:spTree>
    <p:extLst>
      <p:ext uri="{BB962C8B-B14F-4D97-AF65-F5344CB8AC3E}">
        <p14:creationId xmlns:p14="http://schemas.microsoft.com/office/powerpoint/2010/main" val="302488815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9B9D5B-7B53-4942-96A8-4DCA2AF918CB}"/>
              </a:ext>
            </a:extLst>
          </p:cNvPr>
          <p:cNvSpPr>
            <a:spLocks noGrp="1"/>
          </p:cNvSpPr>
          <p:nvPr>
            <p:ph type="title"/>
          </p:nvPr>
        </p:nvSpPr>
        <p:spPr>
          <a:xfrm>
            <a:off x="-252536" y="111006"/>
            <a:ext cx="8229600" cy="1143000"/>
          </a:xfrm>
        </p:spPr>
        <p:txBody>
          <a:bodyPr/>
          <a:lstStyle/>
          <a:p>
            <a:r>
              <a:rPr lang="es-AR" b="1" dirty="0"/>
              <a:t>Paginación por Demanda</a:t>
            </a:r>
          </a:p>
        </p:txBody>
      </p:sp>
      <p:sp>
        <p:nvSpPr>
          <p:cNvPr id="3" name="Marcador de contenido 2">
            <a:extLst>
              <a:ext uri="{FF2B5EF4-FFF2-40B4-BE49-F238E27FC236}">
                <a16:creationId xmlns:a16="http://schemas.microsoft.com/office/drawing/2014/main" id="{D338E214-B503-457C-AD90-EA2752F40F08}"/>
              </a:ext>
            </a:extLst>
          </p:cNvPr>
          <p:cNvSpPr>
            <a:spLocks noGrp="1"/>
          </p:cNvSpPr>
          <p:nvPr>
            <p:ph idx="1"/>
          </p:nvPr>
        </p:nvSpPr>
        <p:spPr>
          <a:xfrm>
            <a:off x="395536" y="1052736"/>
            <a:ext cx="8280920" cy="2725761"/>
          </a:xfrm>
        </p:spPr>
        <p:txBody>
          <a:bodyPr/>
          <a:lstStyle/>
          <a:p>
            <a:r>
              <a:rPr lang="es-AR" dirty="0"/>
              <a:t>Las paginas se cargan en memoria física solo cuando se necesitan</a:t>
            </a:r>
          </a:p>
          <a:p>
            <a:r>
              <a:rPr lang="es-AR" dirty="0"/>
              <a:t>El </a:t>
            </a:r>
            <a:r>
              <a:rPr lang="es-AR" dirty="0" err="1"/>
              <a:t>swapping</a:t>
            </a:r>
            <a:r>
              <a:rPr lang="es-AR" dirty="0"/>
              <a:t> es “</a:t>
            </a:r>
            <a:r>
              <a:rPr lang="es-AR" dirty="0" err="1"/>
              <a:t>Lazy</a:t>
            </a:r>
            <a:r>
              <a:rPr lang="es-AR" dirty="0"/>
              <a:t>”. Se mueven solo las paginas que se necesitan.</a:t>
            </a:r>
          </a:p>
          <a:p>
            <a:r>
              <a:rPr lang="es-AR" dirty="0"/>
              <a:t>Caso Posibles:</a:t>
            </a:r>
          </a:p>
        </p:txBody>
      </p:sp>
      <p:graphicFrame>
        <p:nvGraphicFramePr>
          <p:cNvPr id="5" name="Tabla 5">
            <a:extLst>
              <a:ext uri="{FF2B5EF4-FFF2-40B4-BE49-F238E27FC236}">
                <a16:creationId xmlns:a16="http://schemas.microsoft.com/office/drawing/2014/main" id="{A11DFF36-5DB8-45BB-8144-5212BA7CE153}"/>
              </a:ext>
            </a:extLst>
          </p:cNvPr>
          <p:cNvGraphicFramePr>
            <a:graphicFrameLocks noGrp="1"/>
          </p:cNvGraphicFramePr>
          <p:nvPr>
            <p:extLst>
              <p:ext uri="{D42A27DB-BD31-4B8C-83A1-F6EECF244321}">
                <p14:modId xmlns:p14="http://schemas.microsoft.com/office/powerpoint/2010/main" val="1049519711"/>
              </p:ext>
            </p:extLst>
          </p:nvPr>
        </p:nvGraphicFramePr>
        <p:xfrm>
          <a:off x="395536" y="4005063"/>
          <a:ext cx="5328592" cy="2536239"/>
        </p:xfrm>
        <a:graphic>
          <a:graphicData uri="http://schemas.openxmlformats.org/drawingml/2006/table">
            <a:tbl>
              <a:tblPr firstRow="1" bandRow="1">
                <a:tableStyleId>{5C22544A-7EE6-4342-B048-85BDC9FD1C3A}</a:tableStyleId>
              </a:tblPr>
              <a:tblGrid>
                <a:gridCol w="1332148">
                  <a:extLst>
                    <a:ext uri="{9D8B030D-6E8A-4147-A177-3AD203B41FA5}">
                      <a16:colId xmlns:a16="http://schemas.microsoft.com/office/drawing/2014/main" val="3154344530"/>
                    </a:ext>
                  </a:extLst>
                </a:gridCol>
                <a:gridCol w="1332148">
                  <a:extLst>
                    <a:ext uri="{9D8B030D-6E8A-4147-A177-3AD203B41FA5}">
                      <a16:colId xmlns:a16="http://schemas.microsoft.com/office/drawing/2014/main" val="390801058"/>
                    </a:ext>
                  </a:extLst>
                </a:gridCol>
                <a:gridCol w="1332148">
                  <a:extLst>
                    <a:ext uri="{9D8B030D-6E8A-4147-A177-3AD203B41FA5}">
                      <a16:colId xmlns:a16="http://schemas.microsoft.com/office/drawing/2014/main" val="1923698339"/>
                    </a:ext>
                  </a:extLst>
                </a:gridCol>
                <a:gridCol w="1332148">
                  <a:extLst>
                    <a:ext uri="{9D8B030D-6E8A-4147-A177-3AD203B41FA5}">
                      <a16:colId xmlns:a16="http://schemas.microsoft.com/office/drawing/2014/main" val="1934532426"/>
                    </a:ext>
                  </a:extLst>
                </a:gridCol>
              </a:tblGrid>
              <a:tr h="761865">
                <a:tc>
                  <a:txBody>
                    <a:bodyPr/>
                    <a:lstStyle/>
                    <a:p>
                      <a:r>
                        <a:rPr lang="es-AR" dirty="0"/>
                        <a:t>Pagina</a:t>
                      </a:r>
                    </a:p>
                  </a:txBody>
                  <a:tcPr/>
                </a:tc>
                <a:tc>
                  <a:txBody>
                    <a:bodyPr/>
                    <a:lstStyle/>
                    <a:p>
                      <a:r>
                        <a:rPr lang="es-AR" dirty="0" err="1"/>
                        <a:t>Frame</a:t>
                      </a:r>
                      <a:endParaRPr lang="es-AR" dirty="0"/>
                    </a:p>
                  </a:txBody>
                  <a:tcPr/>
                </a:tc>
                <a:tc>
                  <a:txBody>
                    <a:bodyPr/>
                    <a:lstStyle/>
                    <a:p>
                      <a:r>
                        <a:rPr lang="es-AR" dirty="0"/>
                        <a:t> Presencia (Bit P)</a:t>
                      </a:r>
                    </a:p>
                  </a:txBody>
                  <a:tcPr/>
                </a:tc>
                <a:tc>
                  <a:txBody>
                    <a:bodyPr/>
                    <a:lstStyle/>
                    <a:p>
                      <a:r>
                        <a:rPr lang="es-AR" dirty="0"/>
                        <a:t>Modificado</a:t>
                      </a:r>
                    </a:p>
                    <a:p>
                      <a:r>
                        <a:rPr lang="es-AR" dirty="0"/>
                        <a:t>(Bit M) </a:t>
                      </a:r>
                    </a:p>
                  </a:txBody>
                  <a:tcPr/>
                </a:tc>
                <a:extLst>
                  <a:ext uri="{0D108BD9-81ED-4DB2-BD59-A6C34878D82A}">
                    <a16:rowId xmlns:a16="http://schemas.microsoft.com/office/drawing/2014/main" val="1945182902"/>
                  </a:ext>
                </a:extLst>
              </a:tr>
              <a:tr h="462272">
                <a:tc>
                  <a:txBody>
                    <a:bodyPr/>
                    <a:lstStyle/>
                    <a:p>
                      <a:r>
                        <a:rPr lang="es-AR" dirty="0"/>
                        <a:t>0</a:t>
                      </a:r>
                    </a:p>
                  </a:txBody>
                  <a:tcPr/>
                </a:tc>
                <a:tc>
                  <a:txBody>
                    <a:bodyPr/>
                    <a:lstStyle/>
                    <a:p>
                      <a:r>
                        <a:rPr lang="es-AR" dirty="0"/>
                        <a:t>-</a:t>
                      </a:r>
                    </a:p>
                  </a:txBody>
                  <a:tcPr/>
                </a:tc>
                <a:tc>
                  <a:txBody>
                    <a:bodyPr/>
                    <a:lstStyle/>
                    <a:p>
                      <a:r>
                        <a:rPr lang="es-AR" dirty="0"/>
                        <a:t>0</a:t>
                      </a:r>
                    </a:p>
                  </a:txBody>
                  <a:tcPr/>
                </a:tc>
                <a:tc>
                  <a:txBody>
                    <a:bodyPr/>
                    <a:lstStyle/>
                    <a:p>
                      <a:r>
                        <a:rPr lang="es-AR" dirty="0"/>
                        <a:t>0</a:t>
                      </a:r>
                    </a:p>
                  </a:txBody>
                  <a:tcPr/>
                </a:tc>
                <a:extLst>
                  <a:ext uri="{0D108BD9-81ED-4DB2-BD59-A6C34878D82A}">
                    <a16:rowId xmlns:a16="http://schemas.microsoft.com/office/drawing/2014/main" val="2016805334"/>
                  </a:ext>
                </a:extLst>
              </a:tr>
              <a:tr h="441398">
                <a:tc>
                  <a:txBody>
                    <a:bodyPr/>
                    <a:lstStyle/>
                    <a:p>
                      <a:r>
                        <a:rPr lang="es-AR" dirty="0"/>
                        <a:t>1</a:t>
                      </a:r>
                    </a:p>
                  </a:txBody>
                  <a:tcPr/>
                </a:tc>
                <a:tc>
                  <a:txBody>
                    <a:bodyPr/>
                    <a:lstStyle/>
                    <a:p>
                      <a:r>
                        <a:rPr lang="es-AR" dirty="0"/>
                        <a:t>2</a:t>
                      </a:r>
                    </a:p>
                  </a:txBody>
                  <a:tcPr/>
                </a:tc>
                <a:tc>
                  <a:txBody>
                    <a:bodyPr/>
                    <a:lstStyle/>
                    <a:p>
                      <a:r>
                        <a:rPr lang="es-AR" dirty="0"/>
                        <a:t>0</a:t>
                      </a:r>
                    </a:p>
                  </a:txBody>
                  <a:tcPr/>
                </a:tc>
                <a:tc>
                  <a:txBody>
                    <a:bodyPr/>
                    <a:lstStyle/>
                    <a:p>
                      <a:r>
                        <a:rPr lang="es-AR" dirty="0"/>
                        <a:t>0</a:t>
                      </a:r>
                    </a:p>
                  </a:txBody>
                  <a:tcPr/>
                </a:tc>
                <a:extLst>
                  <a:ext uri="{0D108BD9-81ED-4DB2-BD59-A6C34878D82A}">
                    <a16:rowId xmlns:a16="http://schemas.microsoft.com/office/drawing/2014/main" val="300534735"/>
                  </a:ext>
                </a:extLst>
              </a:tr>
              <a:tr h="435352">
                <a:tc>
                  <a:txBody>
                    <a:bodyPr/>
                    <a:lstStyle/>
                    <a:p>
                      <a:r>
                        <a:rPr lang="es-AR" dirty="0"/>
                        <a:t>2</a:t>
                      </a:r>
                    </a:p>
                  </a:txBody>
                  <a:tcPr/>
                </a:tc>
                <a:tc>
                  <a:txBody>
                    <a:bodyPr/>
                    <a:lstStyle/>
                    <a:p>
                      <a:r>
                        <a:rPr lang="es-AR" dirty="0"/>
                        <a:t>7</a:t>
                      </a:r>
                    </a:p>
                  </a:txBody>
                  <a:tcPr/>
                </a:tc>
                <a:tc>
                  <a:txBody>
                    <a:bodyPr/>
                    <a:lstStyle/>
                    <a:p>
                      <a:r>
                        <a:rPr lang="es-AR" dirty="0"/>
                        <a:t>1</a:t>
                      </a:r>
                    </a:p>
                  </a:txBody>
                  <a:tcPr/>
                </a:tc>
                <a:tc>
                  <a:txBody>
                    <a:bodyPr/>
                    <a:lstStyle/>
                    <a:p>
                      <a:r>
                        <a:rPr lang="es-AR" dirty="0"/>
                        <a:t>1</a:t>
                      </a:r>
                    </a:p>
                  </a:txBody>
                  <a:tcPr/>
                </a:tc>
                <a:extLst>
                  <a:ext uri="{0D108BD9-81ED-4DB2-BD59-A6C34878D82A}">
                    <a16:rowId xmlns:a16="http://schemas.microsoft.com/office/drawing/2014/main" val="533531566"/>
                  </a:ext>
                </a:extLst>
              </a:tr>
              <a:tr h="435352">
                <a:tc>
                  <a:txBody>
                    <a:bodyPr/>
                    <a:lstStyle/>
                    <a:p>
                      <a:r>
                        <a:rPr lang="es-AR" dirty="0"/>
                        <a:t>3</a:t>
                      </a:r>
                    </a:p>
                  </a:txBody>
                  <a:tcPr/>
                </a:tc>
                <a:tc>
                  <a:txBody>
                    <a:bodyPr/>
                    <a:lstStyle/>
                    <a:p>
                      <a:r>
                        <a:rPr lang="es-AR" dirty="0"/>
                        <a:t>4</a:t>
                      </a:r>
                    </a:p>
                  </a:txBody>
                  <a:tcPr/>
                </a:tc>
                <a:tc>
                  <a:txBody>
                    <a:bodyPr/>
                    <a:lstStyle/>
                    <a:p>
                      <a:r>
                        <a:rPr lang="es-AR" dirty="0"/>
                        <a:t>1</a:t>
                      </a:r>
                    </a:p>
                  </a:txBody>
                  <a:tcPr/>
                </a:tc>
                <a:tc>
                  <a:txBody>
                    <a:bodyPr/>
                    <a:lstStyle/>
                    <a:p>
                      <a:r>
                        <a:rPr lang="es-AR" dirty="0"/>
                        <a:t>0</a:t>
                      </a:r>
                    </a:p>
                  </a:txBody>
                  <a:tcPr/>
                </a:tc>
                <a:extLst>
                  <a:ext uri="{0D108BD9-81ED-4DB2-BD59-A6C34878D82A}">
                    <a16:rowId xmlns:a16="http://schemas.microsoft.com/office/drawing/2014/main" val="1477589775"/>
                  </a:ext>
                </a:extLst>
              </a:tr>
            </a:tbl>
          </a:graphicData>
        </a:graphic>
      </p:graphicFrame>
      <p:sp>
        <p:nvSpPr>
          <p:cNvPr id="7" name="Rectángulo 6">
            <a:extLst>
              <a:ext uri="{FF2B5EF4-FFF2-40B4-BE49-F238E27FC236}">
                <a16:creationId xmlns:a16="http://schemas.microsoft.com/office/drawing/2014/main" id="{A657D147-832E-43BA-BCE3-316C7EBB447E}"/>
              </a:ext>
            </a:extLst>
          </p:cNvPr>
          <p:cNvSpPr/>
          <p:nvPr/>
        </p:nvSpPr>
        <p:spPr>
          <a:xfrm>
            <a:off x="5737972" y="4723765"/>
            <a:ext cx="3154508" cy="369332"/>
          </a:xfrm>
          <a:prstGeom prst="rect">
            <a:avLst/>
          </a:prstGeom>
        </p:spPr>
        <p:txBody>
          <a:bodyPr wrap="square">
            <a:spAutoFit/>
          </a:bodyPr>
          <a:lstStyle/>
          <a:p>
            <a:r>
              <a:rPr lang="es-AR" b="1" i="1" dirty="0">
                <a:solidFill>
                  <a:srgbClr val="FF0000"/>
                </a:solidFill>
              </a:rPr>
              <a:t>No esta en MF y nunca estuvo</a:t>
            </a:r>
            <a:endParaRPr lang="es-AR" i="1" dirty="0">
              <a:solidFill>
                <a:srgbClr val="FF0000"/>
              </a:solidFill>
            </a:endParaRPr>
          </a:p>
        </p:txBody>
      </p:sp>
      <p:sp>
        <p:nvSpPr>
          <p:cNvPr id="8" name="Rectángulo 7">
            <a:extLst>
              <a:ext uri="{FF2B5EF4-FFF2-40B4-BE49-F238E27FC236}">
                <a16:creationId xmlns:a16="http://schemas.microsoft.com/office/drawing/2014/main" id="{5B688444-125E-471B-9ADF-EEC11ED7E19D}"/>
              </a:ext>
            </a:extLst>
          </p:cNvPr>
          <p:cNvSpPr/>
          <p:nvPr/>
        </p:nvSpPr>
        <p:spPr>
          <a:xfrm>
            <a:off x="5724128" y="5149398"/>
            <a:ext cx="3658564" cy="369332"/>
          </a:xfrm>
          <a:prstGeom prst="rect">
            <a:avLst/>
          </a:prstGeom>
        </p:spPr>
        <p:txBody>
          <a:bodyPr wrap="square">
            <a:spAutoFit/>
          </a:bodyPr>
          <a:lstStyle/>
          <a:p>
            <a:r>
              <a:rPr lang="es-AR" b="1" i="1" dirty="0">
                <a:solidFill>
                  <a:schemeClr val="accent2"/>
                </a:solidFill>
              </a:rPr>
              <a:t>No esta en MF y alguna vez estuvo</a:t>
            </a:r>
            <a:endParaRPr lang="es-AR" i="1" dirty="0">
              <a:solidFill>
                <a:schemeClr val="accent2"/>
              </a:solidFill>
            </a:endParaRPr>
          </a:p>
        </p:txBody>
      </p:sp>
      <p:sp>
        <p:nvSpPr>
          <p:cNvPr id="9" name="Rectángulo 8">
            <a:extLst>
              <a:ext uri="{FF2B5EF4-FFF2-40B4-BE49-F238E27FC236}">
                <a16:creationId xmlns:a16="http://schemas.microsoft.com/office/drawing/2014/main" id="{4009232B-2DDF-4941-8A60-AD69B5C4746E}"/>
              </a:ext>
            </a:extLst>
          </p:cNvPr>
          <p:cNvSpPr/>
          <p:nvPr/>
        </p:nvSpPr>
        <p:spPr>
          <a:xfrm>
            <a:off x="5724128" y="5510312"/>
            <a:ext cx="3312368" cy="646331"/>
          </a:xfrm>
          <a:prstGeom prst="rect">
            <a:avLst/>
          </a:prstGeom>
        </p:spPr>
        <p:txBody>
          <a:bodyPr wrap="square">
            <a:spAutoFit/>
          </a:bodyPr>
          <a:lstStyle/>
          <a:p>
            <a:r>
              <a:rPr lang="es-AR" b="1" i="1" dirty="0"/>
              <a:t>Esta en MF y su copia de SWP esta desactualizada</a:t>
            </a:r>
          </a:p>
        </p:txBody>
      </p:sp>
      <p:sp>
        <p:nvSpPr>
          <p:cNvPr id="10" name="Rectángulo 9">
            <a:extLst>
              <a:ext uri="{FF2B5EF4-FFF2-40B4-BE49-F238E27FC236}">
                <a16:creationId xmlns:a16="http://schemas.microsoft.com/office/drawing/2014/main" id="{CC840760-1E2D-4A5C-B022-7C9451074C73}"/>
              </a:ext>
            </a:extLst>
          </p:cNvPr>
          <p:cNvSpPr/>
          <p:nvPr/>
        </p:nvSpPr>
        <p:spPr>
          <a:xfrm>
            <a:off x="5724128" y="6100663"/>
            <a:ext cx="3312368" cy="646331"/>
          </a:xfrm>
          <a:prstGeom prst="rect">
            <a:avLst/>
          </a:prstGeom>
        </p:spPr>
        <p:txBody>
          <a:bodyPr wrap="square">
            <a:spAutoFit/>
          </a:bodyPr>
          <a:lstStyle/>
          <a:p>
            <a:r>
              <a:rPr lang="es-AR" b="1" i="1" dirty="0">
                <a:solidFill>
                  <a:srgbClr val="00B050"/>
                </a:solidFill>
              </a:rPr>
              <a:t>Esta en MF y su copia de SWP Actualizada</a:t>
            </a:r>
          </a:p>
        </p:txBody>
      </p:sp>
    </p:spTree>
    <p:extLst>
      <p:ext uri="{BB962C8B-B14F-4D97-AF65-F5344CB8AC3E}">
        <p14:creationId xmlns:p14="http://schemas.microsoft.com/office/powerpoint/2010/main" val="1593348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Reasignación de Direcciones</a:t>
            </a:r>
          </a:p>
        </p:txBody>
      </p:sp>
      <p:sp>
        <p:nvSpPr>
          <p:cNvPr id="3" name="2 Marcador de contenido"/>
          <p:cNvSpPr>
            <a:spLocks noGrp="1"/>
          </p:cNvSpPr>
          <p:nvPr>
            <p:ph idx="1"/>
          </p:nvPr>
        </p:nvSpPr>
        <p:spPr>
          <a:xfrm>
            <a:off x="457200" y="1600201"/>
            <a:ext cx="8229600" cy="1684784"/>
          </a:xfrm>
        </p:spPr>
        <p:txBody>
          <a:bodyPr>
            <a:normAutofit/>
          </a:bodyPr>
          <a:lstStyle/>
          <a:p>
            <a:pPr>
              <a:buNone/>
            </a:pPr>
            <a:r>
              <a:rPr lang="es-AR" dirty="0">
                <a:solidFill>
                  <a:srgbClr val="000000"/>
                </a:solidFill>
                <a:latin typeface="Arial" pitchFamily="34" charset="0"/>
                <a:ea typeface="Calibri" pitchFamily="34" charset="0"/>
                <a:cs typeface="Arial" pitchFamily="34" charset="0"/>
              </a:rPr>
              <a:t>	Programa en Disco   Memoria   Proceso Cola de Entrada   Finaliza el proceso y se libera la memoria del proceso.</a:t>
            </a:r>
          </a:p>
        </p:txBody>
      </p:sp>
      <p:sp>
        <p:nvSpPr>
          <p:cNvPr id="5" name="2 Marcador de contenido"/>
          <p:cNvSpPr txBox="1">
            <a:spLocks/>
          </p:cNvSpPr>
          <p:nvPr/>
        </p:nvSpPr>
        <p:spPr>
          <a:xfrm>
            <a:off x="755576" y="3284984"/>
            <a:ext cx="8229600" cy="3168352"/>
          </a:xfrm>
          <a:prstGeom prst="rect">
            <a:avLst/>
          </a:prstGeom>
        </p:spPr>
        <p:txBody>
          <a:bodyPr vert="horz" lIns="91440" tIns="45720" rIns="91440" bIns="45720" rtlCol="0">
            <a:normAutofit lnSpcReduction="10000"/>
          </a:bodyPr>
          <a:lstStyle/>
          <a:p>
            <a:pPr lvl="0" fontAlgn="base">
              <a:spcBef>
                <a:spcPct val="0"/>
              </a:spcBef>
              <a:spcAft>
                <a:spcPct val="0"/>
              </a:spcAft>
            </a:pPr>
            <a:r>
              <a:rPr lang="es-AR" sz="3200" dirty="0">
                <a:solidFill>
                  <a:srgbClr val="000000"/>
                </a:solidFill>
                <a:latin typeface="Arial" pitchFamily="34" charset="0"/>
                <a:ea typeface="Calibri" pitchFamily="34" charset="0"/>
                <a:cs typeface="Arial" pitchFamily="34" charset="0"/>
              </a:rPr>
              <a:t>Las direcciones de los programas pueden representarse de diferentes formas y puede realizarse en cualquier de estos pasos: </a:t>
            </a:r>
          </a:p>
          <a:p>
            <a:pPr lvl="0" fontAlgn="base">
              <a:spcBef>
                <a:spcPct val="0"/>
              </a:spcBef>
              <a:spcAft>
                <a:spcPct val="0"/>
              </a:spcAft>
            </a:pPr>
            <a:r>
              <a:rPr lang="es-AR" sz="3200" dirty="0">
                <a:solidFill>
                  <a:srgbClr val="000000"/>
                </a:solidFill>
                <a:latin typeface="Arial" pitchFamily="34" charset="0"/>
                <a:ea typeface="Calibri" pitchFamily="34" charset="0"/>
                <a:cs typeface="Arial" pitchFamily="34" charset="0"/>
              </a:rPr>
              <a:t>	</a:t>
            </a:r>
          </a:p>
          <a:p>
            <a:pPr lvl="0" fontAlgn="base">
              <a:spcBef>
                <a:spcPct val="0"/>
              </a:spcBef>
              <a:spcAft>
                <a:spcPct val="0"/>
              </a:spcAft>
            </a:pPr>
            <a:r>
              <a:rPr lang="es-AR" sz="3200" dirty="0">
                <a:solidFill>
                  <a:srgbClr val="000000"/>
                </a:solidFill>
                <a:latin typeface="Arial" pitchFamily="34" charset="0"/>
                <a:ea typeface="Calibri" pitchFamily="34" charset="0"/>
                <a:cs typeface="Arial" pitchFamily="34" charset="0"/>
              </a:rPr>
              <a:t>	-Tiempo de compilación</a:t>
            </a:r>
          </a:p>
          <a:p>
            <a:pPr lvl="0" fontAlgn="base">
              <a:spcBef>
                <a:spcPct val="0"/>
              </a:spcBef>
              <a:spcAft>
                <a:spcPct val="0"/>
              </a:spcAft>
            </a:pPr>
            <a:r>
              <a:rPr lang="es-AR" sz="3200" dirty="0">
                <a:solidFill>
                  <a:srgbClr val="000000"/>
                </a:solidFill>
                <a:latin typeface="Arial" pitchFamily="34" charset="0"/>
                <a:ea typeface="Calibri" pitchFamily="34" charset="0"/>
                <a:cs typeface="Arial" pitchFamily="34" charset="0"/>
              </a:rPr>
              <a:t>	-Tiempo de Carga</a:t>
            </a:r>
          </a:p>
          <a:p>
            <a:pPr lvl="0" fontAlgn="base">
              <a:spcBef>
                <a:spcPct val="0"/>
              </a:spcBef>
              <a:spcAft>
                <a:spcPct val="0"/>
              </a:spcAft>
            </a:pPr>
            <a:r>
              <a:rPr lang="es-AR" sz="3200" dirty="0">
                <a:solidFill>
                  <a:srgbClr val="000000"/>
                </a:solidFill>
                <a:latin typeface="Arial" pitchFamily="34" charset="0"/>
                <a:ea typeface="Calibri" pitchFamily="34" charset="0"/>
                <a:cs typeface="Arial" pitchFamily="34" charset="0"/>
              </a:rPr>
              <a:t>	-Tiempo de Ejecución</a:t>
            </a:r>
          </a:p>
          <a:p>
            <a:pPr lvl="0" fontAlgn="base">
              <a:spcBef>
                <a:spcPct val="0"/>
              </a:spcBef>
              <a:spcAft>
                <a:spcPct val="0"/>
              </a:spcAft>
            </a:pPr>
            <a:endParaRPr lang="es-AR" sz="3200" dirty="0">
              <a:solidFill>
                <a:srgbClr val="000000"/>
              </a:solidFill>
              <a:latin typeface="Arial" pitchFamily="34" charset="0"/>
              <a:ea typeface="Calibri" pitchFamily="34" charset="0"/>
              <a:cs typeface="Arial" pitchFamily="34" charset="0"/>
            </a:endParaRPr>
          </a:p>
          <a:p>
            <a:pPr lvl="0" fontAlgn="base">
              <a:spcBef>
                <a:spcPct val="0"/>
              </a:spcBef>
              <a:spcAft>
                <a:spcPct val="0"/>
              </a:spcAft>
            </a:pPr>
            <a:endParaRPr lang="es-AR" sz="3200" dirty="0">
              <a:solidFill>
                <a:srgbClr val="000000"/>
              </a:solidFill>
              <a:latin typeface="Arial" pitchFamily="34" charset="0"/>
              <a:ea typeface="Calibri" pitchFamily="34" charset="0"/>
              <a:cs typeface="Arial" pitchFamily="34" charset="0"/>
            </a:endParaRPr>
          </a:p>
          <a:p>
            <a:pPr lvl="0" fontAlgn="base">
              <a:spcBef>
                <a:spcPct val="0"/>
              </a:spcBef>
              <a:spcAft>
                <a:spcPct val="0"/>
              </a:spcAft>
            </a:pPr>
            <a:endParaRPr lang="es-AR" sz="3200" dirty="0">
              <a:solidFill>
                <a:srgbClr val="000000"/>
              </a:solidFill>
              <a:latin typeface="Arial" pitchFamily="34" charset="0"/>
              <a:ea typeface="Calibri" pitchFamily="34" charset="0"/>
              <a:cs typeface="Arial" pitchFamily="34" charset="0"/>
            </a:endParaRPr>
          </a:p>
          <a:p>
            <a:pPr lvl="0" fontAlgn="base">
              <a:spcBef>
                <a:spcPct val="0"/>
              </a:spcBef>
              <a:spcAft>
                <a:spcPct val="0"/>
              </a:spcAft>
            </a:pPr>
            <a:endParaRPr lang="es-AR" sz="1400" dirty="0">
              <a:latin typeface="Arial" pitchFamily="34" charset="0"/>
              <a:cs typeface="Arial" pitchFamily="34" charset="0"/>
            </a:endParaRPr>
          </a:p>
          <a:p>
            <a:pPr lvl="0" eaLnBrk="0" fontAlgn="base" hangingPunct="0">
              <a:spcBef>
                <a:spcPct val="0"/>
              </a:spcBef>
              <a:spcAft>
                <a:spcPct val="0"/>
              </a:spcAft>
            </a:pPr>
            <a:endParaRPr lang="es-AR" sz="4000" dirty="0">
              <a:latin typeface="Arial" pitchFamily="34" charset="0"/>
              <a:cs typeface="Arial" pitchFamily="34" charset="0"/>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s-AR" sz="3200" b="0" i="0" u="none" strike="noStrike" kern="1200" cap="none" spc="0" normalizeH="0" baseline="0" noProof="0" dirty="0">
              <a:ln>
                <a:noFill/>
              </a:ln>
              <a:solidFill>
                <a:schemeClr val="tx1"/>
              </a:solidFill>
              <a:effectLst/>
              <a:uLnTx/>
              <a:uFillTx/>
              <a:latin typeface="+mn-lt"/>
              <a:ea typeface="+mn-ea"/>
              <a:cs typeface="+mn-cs"/>
            </a:endParaRPr>
          </a:p>
        </p:txBody>
      </p:sp>
      <p:sp>
        <p:nvSpPr>
          <p:cNvPr id="6" name="5 Flecha derecha"/>
          <p:cNvSpPr/>
          <p:nvPr/>
        </p:nvSpPr>
        <p:spPr>
          <a:xfrm>
            <a:off x="4427984" y="1844824"/>
            <a:ext cx="216024"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7" name="6 Flecha derecha"/>
          <p:cNvSpPr/>
          <p:nvPr/>
        </p:nvSpPr>
        <p:spPr>
          <a:xfrm>
            <a:off x="6372200" y="1844824"/>
            <a:ext cx="216024"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8" name="7 Flecha derecha"/>
          <p:cNvSpPr/>
          <p:nvPr/>
        </p:nvSpPr>
        <p:spPr>
          <a:xfrm>
            <a:off x="8172400" y="1844824"/>
            <a:ext cx="216024"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9" name="8 Flecha derecha"/>
          <p:cNvSpPr/>
          <p:nvPr/>
        </p:nvSpPr>
        <p:spPr>
          <a:xfrm>
            <a:off x="3851920" y="2276872"/>
            <a:ext cx="216024"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683568" y="188640"/>
            <a:ext cx="8229600" cy="1143000"/>
          </a:xfrm>
        </p:spPr>
        <p:txBody>
          <a:bodyPr/>
          <a:lstStyle/>
          <a:p>
            <a:r>
              <a:rPr lang="es-AR" b="1" dirty="0"/>
              <a:t>Paginación Bajo Demanda</a:t>
            </a:r>
            <a:endParaRPr lang="es-AR" dirty="0"/>
          </a:p>
        </p:txBody>
      </p:sp>
      <p:grpSp>
        <p:nvGrpSpPr>
          <p:cNvPr id="23" name="22 Grupo"/>
          <p:cNvGrpSpPr/>
          <p:nvPr/>
        </p:nvGrpSpPr>
        <p:grpSpPr>
          <a:xfrm>
            <a:off x="2411760" y="1844824"/>
            <a:ext cx="1152128" cy="3528392"/>
            <a:chOff x="755576" y="1916832"/>
            <a:chExt cx="1152128" cy="3528392"/>
          </a:xfrm>
        </p:grpSpPr>
        <p:sp>
          <p:nvSpPr>
            <p:cNvPr id="6" name="5 Rectángulo"/>
            <p:cNvSpPr/>
            <p:nvPr/>
          </p:nvSpPr>
          <p:spPr>
            <a:xfrm>
              <a:off x="755576" y="4077072"/>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Heap</a:t>
              </a:r>
            </a:p>
          </p:txBody>
        </p:sp>
        <p:sp>
          <p:nvSpPr>
            <p:cNvPr id="7" name="6 Rectángulo"/>
            <p:cNvSpPr/>
            <p:nvPr/>
          </p:nvSpPr>
          <p:spPr>
            <a:xfrm>
              <a:off x="755576" y="3645024"/>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b="1" dirty="0"/>
            </a:p>
          </p:txBody>
        </p:sp>
        <p:sp>
          <p:nvSpPr>
            <p:cNvPr id="8" name="7 Rectángulo"/>
            <p:cNvSpPr/>
            <p:nvPr/>
          </p:nvSpPr>
          <p:spPr>
            <a:xfrm>
              <a:off x="755576" y="2348880"/>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b="1" dirty="0"/>
            </a:p>
          </p:txBody>
        </p:sp>
        <p:sp>
          <p:nvSpPr>
            <p:cNvPr id="9" name="8 Rectángulo"/>
            <p:cNvSpPr/>
            <p:nvPr/>
          </p:nvSpPr>
          <p:spPr>
            <a:xfrm>
              <a:off x="755576" y="1916832"/>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Pila</a:t>
              </a:r>
            </a:p>
          </p:txBody>
        </p:sp>
        <p:sp>
          <p:nvSpPr>
            <p:cNvPr id="10" name="9 Rectángulo"/>
            <p:cNvSpPr/>
            <p:nvPr/>
          </p:nvSpPr>
          <p:spPr>
            <a:xfrm>
              <a:off x="755576" y="4509120"/>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Datos</a:t>
              </a:r>
            </a:p>
          </p:txBody>
        </p:sp>
        <p:sp>
          <p:nvSpPr>
            <p:cNvPr id="11" name="10 Rectángulo"/>
            <p:cNvSpPr/>
            <p:nvPr/>
          </p:nvSpPr>
          <p:spPr>
            <a:xfrm>
              <a:off x="755576" y="5013176"/>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Código</a:t>
              </a:r>
            </a:p>
          </p:txBody>
        </p:sp>
        <p:sp>
          <p:nvSpPr>
            <p:cNvPr id="12" name="11 Rectángulo"/>
            <p:cNvSpPr/>
            <p:nvPr/>
          </p:nvSpPr>
          <p:spPr>
            <a:xfrm>
              <a:off x="755576" y="3212976"/>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b="1" dirty="0"/>
            </a:p>
          </p:txBody>
        </p:sp>
        <p:sp>
          <p:nvSpPr>
            <p:cNvPr id="13" name="12 Rectángulo"/>
            <p:cNvSpPr/>
            <p:nvPr/>
          </p:nvSpPr>
          <p:spPr>
            <a:xfrm>
              <a:off x="755576" y="2780928"/>
              <a:ext cx="1152128" cy="4320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sz="1500" b="1" dirty="0"/>
                <a:t>Biblioteca Compartida</a:t>
              </a:r>
            </a:p>
          </p:txBody>
        </p:sp>
      </p:grpSp>
      <p:grpSp>
        <p:nvGrpSpPr>
          <p:cNvPr id="22" name="21 Grupo"/>
          <p:cNvGrpSpPr/>
          <p:nvPr/>
        </p:nvGrpSpPr>
        <p:grpSpPr>
          <a:xfrm>
            <a:off x="5724128" y="1844824"/>
            <a:ext cx="1152128" cy="3528392"/>
            <a:chOff x="4860032" y="1916832"/>
            <a:chExt cx="1152128" cy="3528392"/>
          </a:xfrm>
        </p:grpSpPr>
        <p:sp>
          <p:nvSpPr>
            <p:cNvPr id="14" name="13 Rectángulo"/>
            <p:cNvSpPr/>
            <p:nvPr/>
          </p:nvSpPr>
          <p:spPr>
            <a:xfrm>
              <a:off x="4860032" y="4077072"/>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Heap</a:t>
              </a:r>
            </a:p>
          </p:txBody>
        </p:sp>
        <p:sp>
          <p:nvSpPr>
            <p:cNvPr id="15" name="14 Rectángulo"/>
            <p:cNvSpPr/>
            <p:nvPr/>
          </p:nvSpPr>
          <p:spPr>
            <a:xfrm>
              <a:off x="4860032" y="3645024"/>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b="1" dirty="0"/>
            </a:p>
          </p:txBody>
        </p:sp>
        <p:sp>
          <p:nvSpPr>
            <p:cNvPr id="16" name="15 Rectángulo"/>
            <p:cNvSpPr/>
            <p:nvPr/>
          </p:nvSpPr>
          <p:spPr>
            <a:xfrm>
              <a:off x="4860032" y="2348880"/>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b="1" dirty="0"/>
            </a:p>
          </p:txBody>
        </p:sp>
        <p:sp>
          <p:nvSpPr>
            <p:cNvPr id="17" name="16 Rectángulo"/>
            <p:cNvSpPr/>
            <p:nvPr/>
          </p:nvSpPr>
          <p:spPr>
            <a:xfrm>
              <a:off x="4860032" y="1916832"/>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Pila</a:t>
              </a:r>
            </a:p>
          </p:txBody>
        </p:sp>
        <p:sp>
          <p:nvSpPr>
            <p:cNvPr id="18" name="17 Rectángulo"/>
            <p:cNvSpPr/>
            <p:nvPr/>
          </p:nvSpPr>
          <p:spPr>
            <a:xfrm>
              <a:off x="4860032" y="4509120"/>
              <a:ext cx="115212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Datos</a:t>
              </a:r>
            </a:p>
          </p:txBody>
        </p:sp>
        <p:sp>
          <p:nvSpPr>
            <p:cNvPr id="19" name="18 Rectángulo"/>
            <p:cNvSpPr/>
            <p:nvPr/>
          </p:nvSpPr>
          <p:spPr>
            <a:xfrm>
              <a:off x="4860032" y="5013176"/>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1" dirty="0"/>
                <a:t>Código</a:t>
              </a:r>
            </a:p>
          </p:txBody>
        </p:sp>
        <p:sp>
          <p:nvSpPr>
            <p:cNvPr id="20" name="19 Rectángulo"/>
            <p:cNvSpPr/>
            <p:nvPr/>
          </p:nvSpPr>
          <p:spPr>
            <a:xfrm>
              <a:off x="4860032" y="3212976"/>
              <a:ext cx="1152128"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b="1" dirty="0"/>
            </a:p>
          </p:txBody>
        </p:sp>
        <p:sp>
          <p:nvSpPr>
            <p:cNvPr id="21" name="20 Rectángulo"/>
            <p:cNvSpPr/>
            <p:nvPr/>
          </p:nvSpPr>
          <p:spPr>
            <a:xfrm>
              <a:off x="4860032" y="2780928"/>
              <a:ext cx="1152128" cy="4320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sz="1500" b="1" dirty="0"/>
                <a:t>Biblioteca Compartida</a:t>
              </a:r>
            </a:p>
          </p:txBody>
        </p:sp>
      </p:grpSp>
      <p:sp>
        <p:nvSpPr>
          <p:cNvPr id="24" name="23 Rectángulo"/>
          <p:cNvSpPr/>
          <p:nvPr/>
        </p:nvSpPr>
        <p:spPr>
          <a:xfrm>
            <a:off x="4067944" y="2051720"/>
            <a:ext cx="1152128" cy="15841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AR" sz="1500" b="1" dirty="0"/>
              <a:t>Paginas en Memoria Virtual</a:t>
            </a:r>
          </a:p>
        </p:txBody>
      </p:sp>
      <p:cxnSp>
        <p:nvCxnSpPr>
          <p:cNvPr id="26" name="25 Conector recto"/>
          <p:cNvCxnSpPr/>
          <p:nvPr/>
        </p:nvCxnSpPr>
        <p:spPr>
          <a:xfrm flipV="1">
            <a:off x="3563888" y="2420888"/>
            <a:ext cx="504056" cy="288032"/>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0" name="29 Conector recto"/>
          <p:cNvCxnSpPr/>
          <p:nvPr/>
        </p:nvCxnSpPr>
        <p:spPr>
          <a:xfrm>
            <a:off x="3563888" y="3140968"/>
            <a:ext cx="504056" cy="216024"/>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2" name="31 Conector recto"/>
          <p:cNvCxnSpPr/>
          <p:nvPr/>
        </p:nvCxnSpPr>
        <p:spPr>
          <a:xfrm>
            <a:off x="5148064" y="2420888"/>
            <a:ext cx="648072" cy="288032"/>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5" name="34 Conector recto"/>
          <p:cNvCxnSpPr/>
          <p:nvPr/>
        </p:nvCxnSpPr>
        <p:spPr>
          <a:xfrm flipV="1">
            <a:off x="5220072" y="3068960"/>
            <a:ext cx="576064" cy="288032"/>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8" name="37 CuadroTexto"/>
          <p:cNvSpPr txBox="1"/>
          <p:nvPr/>
        </p:nvSpPr>
        <p:spPr>
          <a:xfrm>
            <a:off x="2195736" y="5661248"/>
            <a:ext cx="4824536" cy="646331"/>
          </a:xfrm>
          <a:prstGeom prst="rect">
            <a:avLst/>
          </a:prstGeom>
          <a:noFill/>
        </p:spPr>
        <p:txBody>
          <a:bodyPr wrap="square" rtlCol="0">
            <a:spAutoFit/>
          </a:bodyPr>
          <a:lstStyle/>
          <a:p>
            <a:r>
              <a:rPr lang="es-AR" dirty="0"/>
              <a:t>Ej. Biblioteca Compartida mediante memoria virtual</a:t>
            </a:r>
          </a:p>
        </p:txBody>
      </p:sp>
      <p:sp>
        <p:nvSpPr>
          <p:cNvPr id="27" name="37 CuadroTexto"/>
          <p:cNvSpPr txBox="1"/>
          <p:nvPr/>
        </p:nvSpPr>
        <p:spPr>
          <a:xfrm>
            <a:off x="2591780" y="1362998"/>
            <a:ext cx="972108" cy="369332"/>
          </a:xfrm>
          <a:prstGeom prst="rect">
            <a:avLst/>
          </a:prstGeom>
          <a:noFill/>
        </p:spPr>
        <p:txBody>
          <a:bodyPr wrap="square" rtlCol="0">
            <a:spAutoFit/>
          </a:bodyPr>
          <a:lstStyle/>
          <a:p>
            <a:r>
              <a:rPr lang="es-AR" dirty="0"/>
              <a:t>Proc1</a:t>
            </a:r>
          </a:p>
        </p:txBody>
      </p:sp>
      <p:sp>
        <p:nvSpPr>
          <p:cNvPr id="28" name="37 CuadroTexto"/>
          <p:cNvSpPr txBox="1"/>
          <p:nvPr/>
        </p:nvSpPr>
        <p:spPr>
          <a:xfrm>
            <a:off x="5904148" y="1372126"/>
            <a:ext cx="972108" cy="369332"/>
          </a:xfrm>
          <a:prstGeom prst="rect">
            <a:avLst/>
          </a:prstGeom>
          <a:noFill/>
        </p:spPr>
        <p:txBody>
          <a:bodyPr wrap="square" rtlCol="0">
            <a:spAutoFit/>
          </a:bodyPr>
          <a:lstStyle/>
          <a:p>
            <a:r>
              <a:rPr lang="es-AR" dirty="0"/>
              <a:t>Proc2</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5DCE4D-9337-4E43-9F45-9DA29C7DE640}"/>
              </a:ext>
            </a:extLst>
          </p:cNvPr>
          <p:cNvSpPr>
            <a:spLocks noGrp="1"/>
          </p:cNvSpPr>
          <p:nvPr>
            <p:ph type="title"/>
          </p:nvPr>
        </p:nvSpPr>
        <p:spPr>
          <a:xfrm>
            <a:off x="-180528" y="149984"/>
            <a:ext cx="8229600" cy="1143000"/>
          </a:xfrm>
        </p:spPr>
        <p:txBody>
          <a:bodyPr/>
          <a:lstStyle/>
          <a:p>
            <a:r>
              <a:rPr lang="es-AR" b="1" dirty="0"/>
              <a:t>ASIGNACION DE FRAMES</a:t>
            </a:r>
          </a:p>
        </p:txBody>
      </p:sp>
      <p:sp>
        <p:nvSpPr>
          <p:cNvPr id="3" name="Marcador de contenido 2">
            <a:extLst>
              <a:ext uri="{FF2B5EF4-FFF2-40B4-BE49-F238E27FC236}">
                <a16:creationId xmlns:a16="http://schemas.microsoft.com/office/drawing/2014/main" id="{A852467C-BA39-4FB7-826C-8E80147AD83C}"/>
              </a:ext>
            </a:extLst>
          </p:cNvPr>
          <p:cNvSpPr>
            <a:spLocks noGrp="1"/>
          </p:cNvSpPr>
          <p:nvPr>
            <p:ph idx="1"/>
          </p:nvPr>
        </p:nvSpPr>
        <p:spPr>
          <a:xfrm>
            <a:off x="924856" y="1322785"/>
            <a:ext cx="7319552" cy="4525963"/>
          </a:xfrm>
        </p:spPr>
        <p:txBody>
          <a:bodyPr>
            <a:normAutofit fontScale="92500" lnSpcReduction="10000"/>
          </a:bodyPr>
          <a:lstStyle/>
          <a:p>
            <a:pPr marL="0" indent="0">
              <a:buNone/>
            </a:pPr>
            <a:r>
              <a:rPr lang="es-AR" b="1" dirty="0"/>
              <a:t>POLITICAS</a:t>
            </a:r>
          </a:p>
          <a:p>
            <a:pPr marL="0" indent="0">
              <a:buNone/>
            </a:pPr>
            <a:endParaRPr lang="es-AR" dirty="0"/>
          </a:p>
          <a:p>
            <a:r>
              <a:rPr lang="es-AR" b="1" dirty="0"/>
              <a:t>Asignación</a:t>
            </a:r>
          </a:p>
          <a:p>
            <a:pPr lvl="1"/>
            <a:r>
              <a:rPr lang="es-AR" dirty="0"/>
              <a:t>Fija </a:t>
            </a:r>
            <a:r>
              <a:rPr lang="es-AR" sz="1800" b="1" dirty="0"/>
              <a:t>(un Proceso requiere una cantidad de </a:t>
            </a:r>
            <a:r>
              <a:rPr lang="es-AR" sz="1800" b="1" dirty="0" err="1"/>
              <a:t>Frames</a:t>
            </a:r>
            <a:r>
              <a:rPr lang="es-AR" sz="1800" b="1" dirty="0"/>
              <a:t> fijos)</a:t>
            </a:r>
          </a:p>
          <a:p>
            <a:pPr lvl="1"/>
            <a:r>
              <a:rPr lang="es-AR" dirty="0"/>
              <a:t>Dinámica </a:t>
            </a:r>
            <a:r>
              <a:rPr lang="es-AR" sz="1800" b="1" dirty="0"/>
              <a:t>(No es fijo y a medida que requiere </a:t>
            </a:r>
            <a:r>
              <a:rPr lang="es-AR" sz="1800" b="1" dirty="0" err="1"/>
              <a:t>Frames</a:t>
            </a:r>
            <a:r>
              <a:rPr lang="es-AR" sz="1800" b="1" dirty="0"/>
              <a:t>)</a:t>
            </a:r>
          </a:p>
          <a:p>
            <a:pPr marL="342900" lvl="1" indent="-342900">
              <a:buFont typeface="Arial" pitchFamily="34" charset="0"/>
              <a:buChar char="•"/>
            </a:pPr>
            <a:r>
              <a:rPr lang="es-AR" sz="3200" b="1" dirty="0"/>
              <a:t>Sustitución</a:t>
            </a:r>
          </a:p>
          <a:p>
            <a:pPr lvl="1"/>
            <a:r>
              <a:rPr lang="es-AR" dirty="0"/>
              <a:t>Local </a:t>
            </a:r>
            <a:r>
              <a:rPr lang="es-AR" sz="1800" b="1" dirty="0"/>
              <a:t>(El proceso requiere </a:t>
            </a:r>
            <a:r>
              <a:rPr lang="es-AR" sz="1800" b="1" dirty="0" err="1"/>
              <a:t>Frames</a:t>
            </a:r>
            <a:r>
              <a:rPr lang="es-AR" sz="1800" b="1" dirty="0"/>
              <a:t> y el mismo proceso sustituye sus propias </a:t>
            </a:r>
            <a:r>
              <a:rPr lang="es-AR" sz="1800" b="1" dirty="0" err="1"/>
              <a:t>Frames</a:t>
            </a:r>
            <a:r>
              <a:rPr lang="es-AR" sz="1800" b="1" dirty="0"/>
              <a:t>)</a:t>
            </a:r>
          </a:p>
          <a:p>
            <a:pPr lvl="1"/>
            <a:r>
              <a:rPr lang="es-AR" dirty="0"/>
              <a:t>Global </a:t>
            </a:r>
            <a:r>
              <a:rPr lang="es-AR" sz="1800" b="1" dirty="0"/>
              <a:t>(El proceso requiere </a:t>
            </a:r>
            <a:r>
              <a:rPr lang="es-AR" sz="1800" b="1" dirty="0" err="1"/>
              <a:t>Frames</a:t>
            </a:r>
            <a:r>
              <a:rPr lang="es-AR" sz="1800" b="1" dirty="0"/>
              <a:t> y le quita </a:t>
            </a:r>
            <a:r>
              <a:rPr lang="es-AR" sz="1800" b="1" dirty="0" err="1"/>
              <a:t>Frames</a:t>
            </a:r>
            <a:r>
              <a:rPr lang="es-AR" sz="1800" b="1" dirty="0"/>
              <a:t> a otros procesos)</a:t>
            </a:r>
          </a:p>
        </p:txBody>
      </p:sp>
    </p:spTree>
    <p:extLst>
      <p:ext uri="{BB962C8B-B14F-4D97-AF65-F5344CB8AC3E}">
        <p14:creationId xmlns:p14="http://schemas.microsoft.com/office/powerpoint/2010/main" val="308890677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771CC2-B9E2-425A-B388-90EAF2ADD2A9}"/>
              </a:ext>
            </a:extLst>
          </p:cNvPr>
          <p:cNvSpPr>
            <a:spLocks noGrp="1"/>
          </p:cNvSpPr>
          <p:nvPr>
            <p:ph type="title"/>
          </p:nvPr>
        </p:nvSpPr>
        <p:spPr/>
        <p:txBody>
          <a:bodyPr/>
          <a:lstStyle/>
          <a:p>
            <a:r>
              <a:rPr lang="es-AR" dirty="0" err="1"/>
              <a:t>Thrashing</a:t>
            </a:r>
            <a:r>
              <a:rPr lang="es-AR" dirty="0"/>
              <a:t> (Fallos de Paginas)</a:t>
            </a:r>
          </a:p>
        </p:txBody>
      </p:sp>
      <p:sp>
        <p:nvSpPr>
          <p:cNvPr id="3" name="Marcador de contenido 2">
            <a:extLst>
              <a:ext uri="{FF2B5EF4-FFF2-40B4-BE49-F238E27FC236}">
                <a16:creationId xmlns:a16="http://schemas.microsoft.com/office/drawing/2014/main" id="{3EE68A4E-607B-45EB-BA4E-2E3517A83330}"/>
              </a:ext>
            </a:extLst>
          </p:cNvPr>
          <p:cNvSpPr>
            <a:spLocks noGrp="1"/>
          </p:cNvSpPr>
          <p:nvPr>
            <p:ph idx="1"/>
          </p:nvPr>
        </p:nvSpPr>
        <p:spPr>
          <a:xfrm>
            <a:off x="457200" y="1417638"/>
            <a:ext cx="8229600" cy="4708525"/>
          </a:xfrm>
        </p:spPr>
        <p:txBody>
          <a:bodyPr>
            <a:normAutofit fontScale="92500" lnSpcReduction="10000"/>
          </a:bodyPr>
          <a:lstStyle/>
          <a:p>
            <a:r>
              <a:rPr lang="es-AR" dirty="0"/>
              <a:t>Un proceso necesita cargarse en Memoria Principal (lo mejor seria estar en la TLB).</a:t>
            </a:r>
          </a:p>
          <a:p>
            <a:r>
              <a:rPr lang="es-AR" dirty="0"/>
              <a:t>Si esto no sucede, comienzan a suceder múltiples fallos de pagina (sin que se realice trabajos efectivos sobre el proceso)</a:t>
            </a:r>
          </a:p>
          <a:p>
            <a:r>
              <a:rPr lang="es-AR" dirty="0"/>
              <a:t>Esto sucede cuando:</a:t>
            </a:r>
          </a:p>
          <a:p>
            <a:pPr lvl="1"/>
            <a:r>
              <a:rPr lang="es-AR" b="1" dirty="0"/>
              <a:t>Sustitución Local: </a:t>
            </a:r>
            <a:r>
              <a:rPr lang="es-AR" dirty="0"/>
              <a:t>Asignación fija (</a:t>
            </a:r>
            <a:r>
              <a:rPr lang="es-AR" dirty="0" err="1"/>
              <a:t>Frames</a:t>
            </a:r>
            <a:r>
              <a:rPr lang="es-AR" dirty="0"/>
              <a:t> fijos y necesito un </a:t>
            </a:r>
            <a:r>
              <a:rPr lang="es-AR" dirty="0" err="1"/>
              <a:t>Frame</a:t>
            </a:r>
            <a:r>
              <a:rPr lang="es-AR" dirty="0"/>
              <a:t> mas, saco de memoria un </a:t>
            </a:r>
            <a:r>
              <a:rPr lang="es-AR" dirty="0" err="1"/>
              <a:t>Frame</a:t>
            </a:r>
            <a:r>
              <a:rPr lang="es-AR" dirty="0"/>
              <a:t> que estaba necesitando para realizar)</a:t>
            </a:r>
          </a:p>
          <a:p>
            <a:pPr lvl="1"/>
            <a:r>
              <a:rPr lang="es-AR" b="1" dirty="0"/>
              <a:t>Sustitución Global: </a:t>
            </a:r>
            <a:r>
              <a:rPr lang="es-AR" dirty="0"/>
              <a:t>Canibalización entre los procesos.</a:t>
            </a:r>
          </a:p>
        </p:txBody>
      </p:sp>
    </p:spTree>
    <p:extLst>
      <p:ext uri="{BB962C8B-B14F-4D97-AF65-F5344CB8AC3E}">
        <p14:creationId xmlns:p14="http://schemas.microsoft.com/office/powerpoint/2010/main" val="26720525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23528" y="548680"/>
            <a:ext cx="8229600" cy="864096"/>
          </a:xfrm>
        </p:spPr>
        <p:txBody>
          <a:bodyPr/>
          <a:lstStyle/>
          <a:p>
            <a:r>
              <a:rPr lang="es-AR" b="1" dirty="0"/>
              <a:t>Memoria Virtual</a:t>
            </a:r>
          </a:p>
        </p:txBody>
      </p:sp>
      <p:sp>
        <p:nvSpPr>
          <p:cNvPr id="3" name="2 Marcador de contenido"/>
          <p:cNvSpPr>
            <a:spLocks noGrp="1"/>
          </p:cNvSpPr>
          <p:nvPr>
            <p:ph idx="1"/>
          </p:nvPr>
        </p:nvSpPr>
        <p:spPr>
          <a:xfrm>
            <a:off x="457200" y="1600201"/>
            <a:ext cx="7211144" cy="2476872"/>
          </a:xfrm>
        </p:spPr>
        <p:txBody>
          <a:bodyPr>
            <a:normAutofit fontScale="85000" lnSpcReduction="20000"/>
          </a:bodyPr>
          <a:lstStyle/>
          <a:p>
            <a:r>
              <a:rPr lang="es-AR" dirty="0"/>
              <a:t>En versiones recientes de Microsoft Windows al archivo de paginación se lo identifica como </a:t>
            </a:r>
            <a:r>
              <a:rPr lang="es-AR" b="1" dirty="0"/>
              <a:t>“pagefile.sys”, </a:t>
            </a:r>
            <a:r>
              <a:rPr lang="es-AR" dirty="0"/>
              <a:t>habiendo una variante en aquellos esquemas operativos antiguos tal como era Windows 3.1 así como Windows 95, en donde dicho archivo se identificaba como </a:t>
            </a:r>
            <a:r>
              <a:rPr lang="es-AR" b="1" dirty="0"/>
              <a:t>386SPART.PAR</a:t>
            </a:r>
            <a:r>
              <a:rPr lang="es-AR" dirty="0"/>
              <a:t> o </a:t>
            </a:r>
            <a:r>
              <a:rPr lang="es-AR" b="1" dirty="0"/>
              <a:t>WIN386.SWP</a:t>
            </a:r>
            <a:r>
              <a:rPr lang="es-AR" dirty="0"/>
              <a:t>.</a:t>
            </a:r>
          </a:p>
        </p:txBody>
      </p:sp>
      <p:sp>
        <p:nvSpPr>
          <p:cNvPr id="4" name="3 Rectángulo"/>
          <p:cNvSpPr/>
          <p:nvPr/>
        </p:nvSpPr>
        <p:spPr>
          <a:xfrm>
            <a:off x="5436096" y="4365104"/>
            <a:ext cx="4572000" cy="369332"/>
          </a:xfrm>
          <a:prstGeom prst="rect">
            <a:avLst/>
          </a:prstGeom>
        </p:spPr>
        <p:txBody>
          <a:bodyPr>
            <a:spAutoFit/>
          </a:bodyPr>
          <a:lstStyle/>
          <a:p>
            <a:r>
              <a:rPr lang="es-AR" dirty="0"/>
              <a:t>. </a:t>
            </a:r>
          </a:p>
        </p:txBody>
      </p:sp>
      <p:sp>
        <p:nvSpPr>
          <p:cNvPr id="5" name="2 Marcador de contenido"/>
          <p:cNvSpPr txBox="1">
            <a:spLocks/>
          </p:cNvSpPr>
          <p:nvPr/>
        </p:nvSpPr>
        <p:spPr>
          <a:xfrm>
            <a:off x="539552" y="4381128"/>
            <a:ext cx="7128792" cy="1352128"/>
          </a:xfrm>
          <a:prstGeom prst="rect">
            <a:avLst/>
          </a:prstGeom>
        </p:spPr>
        <p:txBody>
          <a:bodyPr vert="horz" lIns="91440" tIns="45720" rIns="91440" bIns="45720" rtlCol="0">
            <a:normAutofit lnSpcReduction="10000"/>
          </a:bodyPr>
          <a:lstStyle/>
          <a:p>
            <a:pPr marL="342900" lvl="0" indent="-342900">
              <a:spcBef>
                <a:spcPct val="20000"/>
              </a:spcBef>
              <a:buFont typeface="Arial" pitchFamily="34" charset="0"/>
              <a:buChar char="•"/>
            </a:pPr>
            <a:r>
              <a:rPr lang="es-AR" sz="2800" dirty="0"/>
              <a:t>En Linux se suele usar con una partición de intercambio, aunque también permite usar archivos de intercambio.</a:t>
            </a:r>
          </a:p>
        </p:txBody>
      </p:sp>
    </p:spTree>
    <p:extLst>
      <p:ext uri="{BB962C8B-B14F-4D97-AF65-F5344CB8AC3E}">
        <p14:creationId xmlns:p14="http://schemas.microsoft.com/office/powerpoint/2010/main" val="290114289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AR" b="1" dirty="0"/>
              <a:t>Memoria Virtual</a:t>
            </a:r>
            <a:endParaRPr lang="es-AR" dirty="0"/>
          </a:p>
        </p:txBody>
      </p:sp>
      <p:pic>
        <p:nvPicPr>
          <p:cNvPr id="4" name="Picture 2"/>
          <p:cNvPicPr>
            <a:picLocks noChangeAspect="1" noChangeArrowheads="1"/>
          </p:cNvPicPr>
          <p:nvPr/>
        </p:nvPicPr>
        <p:blipFill>
          <a:blip r:embed="rId2" cstate="print"/>
          <a:srcRect/>
          <a:stretch>
            <a:fillRect/>
          </a:stretch>
        </p:blipFill>
        <p:spPr bwMode="auto">
          <a:xfrm>
            <a:off x="1331640" y="1268760"/>
            <a:ext cx="5233438" cy="2376264"/>
          </a:xfrm>
          <a:prstGeom prst="rect">
            <a:avLst/>
          </a:prstGeom>
          <a:noFill/>
          <a:ln w="9525">
            <a:noFill/>
            <a:miter lim="800000"/>
            <a:headEnd/>
            <a:tailEnd/>
          </a:ln>
        </p:spPr>
      </p:pic>
      <p:sp>
        <p:nvSpPr>
          <p:cNvPr id="87041" name="Rectangle 1"/>
          <p:cNvSpPr>
            <a:spLocks noChangeArrowheads="1"/>
          </p:cNvSpPr>
          <p:nvPr/>
        </p:nvSpPr>
        <p:spPr bwMode="auto">
          <a:xfrm>
            <a:off x="539552" y="5309455"/>
            <a:ext cx="8604448" cy="276999"/>
          </a:xfrm>
          <a:prstGeom prst="rect">
            <a:avLst/>
          </a:prstGeom>
          <a:solidFill>
            <a:srgbClr val="EFF0F1"/>
          </a:solidFill>
          <a:ln w="9525">
            <a:noFill/>
            <a:miter lim="800000"/>
            <a:headEnd/>
            <a:tailEnd/>
          </a:ln>
          <a:effectLst/>
        </p:spPr>
        <p:txBody>
          <a:bodyPr vert="horz" wrap="square" lIns="0" tIns="0" rIns="0"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AR" sz="1800" b="0" i="0" u="none" strike="noStrike" cap="none" normalizeH="0" baseline="0" dirty="0">
              <a:ln>
                <a:noFill/>
              </a:ln>
              <a:solidFill>
                <a:schemeClr val="tx1"/>
              </a:solidFill>
              <a:effectLst/>
              <a:latin typeface="Arial" pitchFamily="34" charset="0"/>
              <a:cs typeface="Arial" pitchFamily="34" charset="0"/>
            </a:endParaRPr>
          </a:p>
        </p:txBody>
      </p:sp>
      <p:sp>
        <p:nvSpPr>
          <p:cNvPr id="6" name="5 CuadroTexto"/>
          <p:cNvSpPr txBox="1"/>
          <p:nvPr/>
        </p:nvSpPr>
        <p:spPr>
          <a:xfrm>
            <a:off x="1259632" y="4883676"/>
            <a:ext cx="6120680" cy="1569660"/>
          </a:xfrm>
          <a:prstGeom prst="rect">
            <a:avLst/>
          </a:prstGeom>
          <a:noFill/>
        </p:spPr>
        <p:txBody>
          <a:bodyPr wrap="square" rtlCol="0">
            <a:spAutoFit/>
          </a:bodyPr>
          <a:lstStyle/>
          <a:p>
            <a:pPr lvl="0" fontAlgn="base">
              <a:spcBef>
                <a:spcPct val="0"/>
              </a:spcBef>
              <a:spcAft>
                <a:spcPct val="0"/>
              </a:spcAft>
            </a:pPr>
            <a:r>
              <a:rPr lang="es-AR" sz="1200" b="1" dirty="0">
                <a:solidFill>
                  <a:srgbClr val="242729"/>
                </a:solidFill>
                <a:latin typeface="+mj-lt"/>
                <a:cs typeface="Arial" pitchFamily="34" charset="0"/>
              </a:rPr>
              <a:t>Crearlo</a:t>
            </a:r>
          </a:p>
          <a:p>
            <a:pPr lvl="0" fontAlgn="base">
              <a:spcBef>
                <a:spcPct val="0"/>
              </a:spcBef>
              <a:spcAft>
                <a:spcPct val="0"/>
              </a:spcAft>
            </a:pPr>
            <a:r>
              <a:rPr lang="es-AR" sz="1200" dirty="0">
                <a:solidFill>
                  <a:srgbClr val="242729"/>
                </a:solidFill>
                <a:latin typeface="+mj-lt"/>
                <a:cs typeface="Arial" pitchFamily="34" charset="0"/>
              </a:rPr>
              <a:t>sudo </a:t>
            </a:r>
            <a:r>
              <a:rPr lang="es-AR" sz="1200" dirty="0" err="1">
                <a:solidFill>
                  <a:srgbClr val="242729"/>
                </a:solidFill>
                <a:latin typeface="+mj-lt"/>
                <a:cs typeface="Arial" pitchFamily="34" charset="0"/>
              </a:rPr>
              <a:t>fallocate</a:t>
            </a:r>
            <a:r>
              <a:rPr lang="es-AR" sz="1200" dirty="0">
                <a:solidFill>
                  <a:srgbClr val="242729"/>
                </a:solidFill>
                <a:latin typeface="+mj-lt"/>
                <a:cs typeface="Arial" pitchFamily="34" charset="0"/>
              </a:rPr>
              <a:t> -l 1G /</a:t>
            </a:r>
            <a:r>
              <a:rPr lang="es-AR" sz="1200" dirty="0" err="1">
                <a:solidFill>
                  <a:srgbClr val="242729"/>
                </a:solidFill>
                <a:latin typeface="+mj-lt"/>
                <a:cs typeface="Arial" pitchFamily="34" charset="0"/>
              </a:rPr>
              <a:t>swapfile</a:t>
            </a:r>
            <a:r>
              <a:rPr lang="es-AR" sz="1200" dirty="0">
                <a:solidFill>
                  <a:srgbClr val="242729"/>
                </a:solidFill>
                <a:latin typeface="+mj-lt"/>
                <a:cs typeface="Arial" pitchFamily="34" charset="0"/>
              </a:rPr>
              <a:t> </a:t>
            </a:r>
          </a:p>
          <a:p>
            <a:pPr lvl="0" fontAlgn="base">
              <a:spcBef>
                <a:spcPct val="0"/>
              </a:spcBef>
              <a:spcAft>
                <a:spcPct val="0"/>
              </a:spcAft>
            </a:pPr>
            <a:r>
              <a:rPr lang="es-AR" sz="1200" dirty="0">
                <a:solidFill>
                  <a:srgbClr val="242729"/>
                </a:solidFill>
                <a:latin typeface="+mj-lt"/>
                <a:cs typeface="Arial" pitchFamily="34" charset="0"/>
              </a:rPr>
              <a:t>sudo </a:t>
            </a:r>
            <a:r>
              <a:rPr lang="es-AR" sz="1200" dirty="0" err="1">
                <a:solidFill>
                  <a:srgbClr val="242729"/>
                </a:solidFill>
                <a:latin typeface="+mj-lt"/>
                <a:cs typeface="Arial" pitchFamily="34" charset="0"/>
              </a:rPr>
              <a:t>chmod</a:t>
            </a:r>
            <a:r>
              <a:rPr lang="es-AR" sz="1200" dirty="0">
                <a:solidFill>
                  <a:srgbClr val="242729"/>
                </a:solidFill>
                <a:latin typeface="+mj-lt"/>
                <a:cs typeface="Arial" pitchFamily="34" charset="0"/>
              </a:rPr>
              <a:t> 600 /</a:t>
            </a:r>
            <a:r>
              <a:rPr lang="es-AR" sz="1200" dirty="0" err="1">
                <a:solidFill>
                  <a:srgbClr val="242729"/>
                </a:solidFill>
                <a:latin typeface="+mj-lt"/>
                <a:cs typeface="Arial" pitchFamily="34" charset="0"/>
              </a:rPr>
              <a:t>swapfile</a:t>
            </a:r>
            <a:r>
              <a:rPr lang="es-AR" sz="1200" dirty="0">
                <a:solidFill>
                  <a:srgbClr val="242729"/>
                </a:solidFill>
                <a:latin typeface="+mj-lt"/>
                <a:cs typeface="Arial" pitchFamily="34" charset="0"/>
              </a:rPr>
              <a:t> </a:t>
            </a:r>
          </a:p>
          <a:p>
            <a:pPr lvl="0" fontAlgn="base">
              <a:spcBef>
                <a:spcPct val="0"/>
              </a:spcBef>
              <a:spcAft>
                <a:spcPct val="0"/>
              </a:spcAft>
            </a:pPr>
            <a:r>
              <a:rPr lang="es-AR" sz="1200" dirty="0">
                <a:solidFill>
                  <a:srgbClr val="242729"/>
                </a:solidFill>
                <a:latin typeface="+mj-lt"/>
                <a:cs typeface="Arial" pitchFamily="34" charset="0"/>
              </a:rPr>
              <a:t>sudo </a:t>
            </a:r>
            <a:r>
              <a:rPr lang="es-AR" sz="1200" dirty="0" err="1">
                <a:solidFill>
                  <a:srgbClr val="242729"/>
                </a:solidFill>
                <a:latin typeface="+mj-lt"/>
                <a:cs typeface="Arial" pitchFamily="34" charset="0"/>
              </a:rPr>
              <a:t>mkswap</a:t>
            </a:r>
            <a:r>
              <a:rPr lang="es-AR" sz="1200" dirty="0">
                <a:solidFill>
                  <a:srgbClr val="242729"/>
                </a:solidFill>
                <a:latin typeface="+mj-lt"/>
                <a:cs typeface="Arial" pitchFamily="34" charset="0"/>
              </a:rPr>
              <a:t> /</a:t>
            </a:r>
            <a:r>
              <a:rPr lang="es-AR" sz="1200" dirty="0" err="1">
                <a:solidFill>
                  <a:srgbClr val="242729"/>
                </a:solidFill>
                <a:latin typeface="+mj-lt"/>
                <a:cs typeface="Arial" pitchFamily="34" charset="0"/>
              </a:rPr>
              <a:t>swapfile</a:t>
            </a:r>
            <a:r>
              <a:rPr lang="es-AR" sz="1200" dirty="0">
                <a:solidFill>
                  <a:srgbClr val="242729"/>
                </a:solidFill>
                <a:latin typeface="+mj-lt"/>
                <a:cs typeface="Arial" pitchFamily="34" charset="0"/>
              </a:rPr>
              <a:t> </a:t>
            </a:r>
          </a:p>
          <a:p>
            <a:pPr lvl="0" fontAlgn="base">
              <a:spcBef>
                <a:spcPct val="0"/>
              </a:spcBef>
              <a:spcAft>
                <a:spcPct val="0"/>
              </a:spcAft>
            </a:pPr>
            <a:r>
              <a:rPr lang="es-AR" sz="1200" dirty="0">
                <a:solidFill>
                  <a:srgbClr val="242729"/>
                </a:solidFill>
                <a:latin typeface="+mj-lt"/>
                <a:cs typeface="Arial" pitchFamily="34" charset="0"/>
              </a:rPr>
              <a:t>sudo </a:t>
            </a:r>
            <a:r>
              <a:rPr lang="es-AR" sz="1200" dirty="0" err="1">
                <a:solidFill>
                  <a:srgbClr val="242729"/>
                </a:solidFill>
                <a:latin typeface="+mj-lt"/>
                <a:cs typeface="Arial" pitchFamily="34" charset="0"/>
              </a:rPr>
              <a:t>swapon</a:t>
            </a:r>
            <a:r>
              <a:rPr lang="es-AR" sz="1200" dirty="0">
                <a:solidFill>
                  <a:srgbClr val="242729"/>
                </a:solidFill>
                <a:latin typeface="+mj-lt"/>
                <a:cs typeface="Arial" pitchFamily="34" charset="0"/>
              </a:rPr>
              <a:t> /</a:t>
            </a:r>
            <a:r>
              <a:rPr lang="es-AR" sz="1200" dirty="0" err="1">
                <a:solidFill>
                  <a:srgbClr val="242729"/>
                </a:solidFill>
                <a:latin typeface="+mj-lt"/>
                <a:cs typeface="Arial" pitchFamily="34" charset="0"/>
              </a:rPr>
              <a:t>swapfile</a:t>
            </a:r>
            <a:r>
              <a:rPr lang="es-AR" sz="1200" dirty="0">
                <a:solidFill>
                  <a:srgbClr val="242729"/>
                </a:solidFill>
                <a:latin typeface="+mj-lt"/>
                <a:cs typeface="Arial" pitchFamily="34" charset="0"/>
              </a:rPr>
              <a:t> </a:t>
            </a:r>
          </a:p>
          <a:p>
            <a:pPr lvl="0" fontAlgn="base">
              <a:spcBef>
                <a:spcPct val="0"/>
              </a:spcBef>
              <a:spcAft>
                <a:spcPct val="0"/>
              </a:spcAft>
            </a:pPr>
            <a:r>
              <a:rPr lang="es-AR" sz="1200" dirty="0">
                <a:solidFill>
                  <a:srgbClr val="242729"/>
                </a:solidFill>
                <a:latin typeface="+mj-lt"/>
                <a:cs typeface="Arial" pitchFamily="34" charset="0"/>
              </a:rPr>
              <a:t>sudo </a:t>
            </a:r>
            <a:r>
              <a:rPr lang="es-AR" sz="1200" dirty="0" err="1">
                <a:solidFill>
                  <a:srgbClr val="242729"/>
                </a:solidFill>
                <a:latin typeface="+mj-lt"/>
                <a:cs typeface="Arial" pitchFamily="34" charset="0"/>
              </a:rPr>
              <a:t>swapon</a:t>
            </a:r>
            <a:r>
              <a:rPr lang="es-AR" sz="1200" dirty="0">
                <a:solidFill>
                  <a:srgbClr val="242729"/>
                </a:solidFill>
                <a:latin typeface="+mj-lt"/>
                <a:cs typeface="Arial" pitchFamily="34" charset="0"/>
              </a:rPr>
              <a:t> --show </a:t>
            </a:r>
            <a:endParaRPr lang="es-AR" sz="1200" dirty="0">
              <a:latin typeface="+mj-lt"/>
              <a:cs typeface="Arial" pitchFamily="34" charset="0"/>
            </a:endParaRPr>
          </a:p>
          <a:p>
            <a:pPr lvl="0" eaLnBrk="0" fontAlgn="base" hangingPunct="0">
              <a:spcBef>
                <a:spcPct val="0"/>
              </a:spcBef>
              <a:spcAft>
                <a:spcPct val="0"/>
              </a:spcAft>
            </a:pPr>
            <a:r>
              <a:rPr lang="es-AR" sz="1200" b="1" dirty="0">
                <a:solidFill>
                  <a:srgbClr val="242729"/>
                </a:solidFill>
                <a:latin typeface="+mj-lt"/>
                <a:cs typeface="Arial" pitchFamily="34" charset="0"/>
              </a:rPr>
              <a:t>Cargarlo al arranque</a:t>
            </a:r>
          </a:p>
          <a:p>
            <a:pPr lvl="0" eaLnBrk="0" fontAlgn="base" hangingPunct="0">
              <a:spcBef>
                <a:spcPct val="0"/>
              </a:spcBef>
              <a:spcAft>
                <a:spcPct val="0"/>
              </a:spcAft>
            </a:pPr>
            <a:r>
              <a:rPr lang="es-AR" sz="1200" dirty="0">
                <a:solidFill>
                  <a:srgbClr val="242729"/>
                </a:solidFill>
                <a:latin typeface="+mj-lt"/>
                <a:cs typeface="Arial" pitchFamily="34" charset="0"/>
              </a:rPr>
              <a:t>sudo </a:t>
            </a:r>
            <a:r>
              <a:rPr lang="es-AR" sz="1200" dirty="0" err="1">
                <a:solidFill>
                  <a:srgbClr val="242729"/>
                </a:solidFill>
                <a:latin typeface="+mj-lt"/>
                <a:cs typeface="Arial" pitchFamily="34" charset="0"/>
              </a:rPr>
              <a:t>cp</a:t>
            </a:r>
            <a:r>
              <a:rPr lang="es-AR" sz="1200" dirty="0">
                <a:solidFill>
                  <a:srgbClr val="242729"/>
                </a:solidFill>
                <a:latin typeface="+mj-lt"/>
                <a:cs typeface="Arial" pitchFamily="34" charset="0"/>
              </a:rPr>
              <a:t> /</a:t>
            </a:r>
            <a:r>
              <a:rPr lang="es-AR" sz="1200" dirty="0" err="1">
                <a:solidFill>
                  <a:srgbClr val="242729"/>
                </a:solidFill>
                <a:latin typeface="+mj-lt"/>
                <a:cs typeface="Arial" pitchFamily="34" charset="0"/>
              </a:rPr>
              <a:t>etc</a:t>
            </a:r>
            <a:r>
              <a:rPr lang="es-AR" sz="1200" dirty="0">
                <a:solidFill>
                  <a:srgbClr val="242729"/>
                </a:solidFill>
                <a:latin typeface="+mj-lt"/>
                <a:cs typeface="Arial" pitchFamily="34" charset="0"/>
              </a:rPr>
              <a:t>/</a:t>
            </a:r>
            <a:r>
              <a:rPr lang="es-AR" sz="1200" dirty="0" err="1">
                <a:solidFill>
                  <a:srgbClr val="242729"/>
                </a:solidFill>
                <a:latin typeface="+mj-lt"/>
                <a:cs typeface="Arial" pitchFamily="34" charset="0"/>
              </a:rPr>
              <a:t>fstab</a:t>
            </a:r>
            <a:r>
              <a:rPr lang="es-AR" sz="1200" dirty="0">
                <a:solidFill>
                  <a:srgbClr val="242729"/>
                </a:solidFill>
                <a:latin typeface="+mj-lt"/>
                <a:cs typeface="Arial" pitchFamily="34" charset="0"/>
              </a:rPr>
              <a:t> /</a:t>
            </a:r>
            <a:r>
              <a:rPr lang="es-AR" sz="1200" dirty="0" err="1">
                <a:solidFill>
                  <a:srgbClr val="242729"/>
                </a:solidFill>
                <a:latin typeface="+mj-lt"/>
                <a:cs typeface="Arial" pitchFamily="34" charset="0"/>
              </a:rPr>
              <a:t>etc</a:t>
            </a:r>
            <a:r>
              <a:rPr lang="es-AR" sz="1200" dirty="0">
                <a:solidFill>
                  <a:srgbClr val="242729"/>
                </a:solidFill>
                <a:latin typeface="+mj-lt"/>
                <a:cs typeface="Arial" pitchFamily="34" charset="0"/>
              </a:rPr>
              <a:t>/fstab.bak echo '/</a:t>
            </a:r>
            <a:r>
              <a:rPr lang="es-AR" sz="1200" dirty="0" err="1">
                <a:solidFill>
                  <a:srgbClr val="242729"/>
                </a:solidFill>
                <a:latin typeface="+mj-lt"/>
                <a:cs typeface="Arial" pitchFamily="34" charset="0"/>
              </a:rPr>
              <a:t>swapfile</a:t>
            </a:r>
            <a:r>
              <a:rPr lang="es-AR" sz="1200" dirty="0">
                <a:solidFill>
                  <a:srgbClr val="242729"/>
                </a:solidFill>
                <a:latin typeface="+mj-lt"/>
                <a:cs typeface="Arial" pitchFamily="34" charset="0"/>
              </a:rPr>
              <a:t> </a:t>
            </a:r>
            <a:r>
              <a:rPr lang="es-AR" sz="1200" dirty="0" err="1">
                <a:solidFill>
                  <a:srgbClr val="242729"/>
                </a:solidFill>
                <a:latin typeface="+mj-lt"/>
                <a:cs typeface="Arial" pitchFamily="34" charset="0"/>
              </a:rPr>
              <a:t>none</a:t>
            </a:r>
            <a:r>
              <a:rPr lang="es-AR" sz="1200" dirty="0">
                <a:solidFill>
                  <a:srgbClr val="242729"/>
                </a:solidFill>
                <a:latin typeface="+mj-lt"/>
                <a:cs typeface="Arial" pitchFamily="34" charset="0"/>
              </a:rPr>
              <a:t> swap </a:t>
            </a:r>
            <a:r>
              <a:rPr lang="es-AR" sz="1200" dirty="0" err="1">
                <a:solidFill>
                  <a:srgbClr val="242729"/>
                </a:solidFill>
                <a:latin typeface="+mj-lt"/>
                <a:cs typeface="Arial" pitchFamily="34" charset="0"/>
              </a:rPr>
              <a:t>sw</a:t>
            </a:r>
            <a:r>
              <a:rPr lang="es-AR" sz="1200" dirty="0">
                <a:solidFill>
                  <a:srgbClr val="242729"/>
                </a:solidFill>
                <a:latin typeface="+mj-lt"/>
                <a:cs typeface="Arial" pitchFamily="34" charset="0"/>
              </a:rPr>
              <a:t> 0 0' | sudo </a:t>
            </a:r>
            <a:r>
              <a:rPr lang="es-AR" sz="1200" dirty="0" err="1">
                <a:solidFill>
                  <a:srgbClr val="242729"/>
                </a:solidFill>
                <a:latin typeface="+mj-lt"/>
                <a:cs typeface="Arial" pitchFamily="34" charset="0"/>
              </a:rPr>
              <a:t>tee</a:t>
            </a:r>
            <a:r>
              <a:rPr lang="es-AR" sz="1200" dirty="0">
                <a:solidFill>
                  <a:srgbClr val="242729"/>
                </a:solidFill>
                <a:latin typeface="+mj-lt"/>
                <a:cs typeface="Arial" pitchFamily="34" charset="0"/>
              </a:rPr>
              <a:t> -a /</a:t>
            </a:r>
            <a:r>
              <a:rPr lang="es-AR" sz="1200" dirty="0" err="1">
                <a:solidFill>
                  <a:srgbClr val="242729"/>
                </a:solidFill>
                <a:latin typeface="+mj-lt"/>
                <a:cs typeface="Arial" pitchFamily="34" charset="0"/>
              </a:rPr>
              <a:t>etc</a:t>
            </a:r>
            <a:r>
              <a:rPr lang="es-AR" sz="1200" dirty="0">
                <a:solidFill>
                  <a:srgbClr val="242729"/>
                </a:solidFill>
                <a:latin typeface="+mj-lt"/>
                <a:cs typeface="Arial" pitchFamily="34" charset="0"/>
              </a:rPr>
              <a:t>/</a:t>
            </a:r>
            <a:r>
              <a:rPr lang="es-AR" sz="1200" dirty="0" err="1">
                <a:solidFill>
                  <a:srgbClr val="242729"/>
                </a:solidFill>
                <a:latin typeface="+mj-lt"/>
                <a:cs typeface="Arial" pitchFamily="34" charset="0"/>
              </a:rPr>
              <a:t>fstab</a:t>
            </a:r>
            <a:r>
              <a:rPr lang="es-AR" sz="1200" dirty="0">
                <a:solidFill>
                  <a:srgbClr val="242729"/>
                </a:solidFill>
                <a:latin typeface="+mj-lt"/>
                <a:cs typeface="Arial" pitchFamily="34" charset="0"/>
              </a:rPr>
              <a:t> </a:t>
            </a:r>
            <a:endParaRPr lang="es-AR" sz="1200" dirty="0">
              <a:latin typeface="+mj-lt"/>
              <a:cs typeface="Arial" pitchFamily="34" charset="0"/>
            </a:endParaRPr>
          </a:p>
        </p:txBody>
      </p:sp>
      <p:pic>
        <p:nvPicPr>
          <p:cNvPr id="87042" name="Picture 2"/>
          <p:cNvPicPr>
            <a:picLocks noChangeAspect="1" noChangeArrowheads="1"/>
          </p:cNvPicPr>
          <p:nvPr/>
        </p:nvPicPr>
        <p:blipFill>
          <a:blip r:embed="rId3" cstate="print"/>
          <a:srcRect/>
          <a:stretch>
            <a:fillRect/>
          </a:stretch>
        </p:blipFill>
        <p:spPr bwMode="auto">
          <a:xfrm>
            <a:off x="1301080" y="3835127"/>
            <a:ext cx="5791200" cy="962025"/>
          </a:xfrm>
          <a:prstGeom prst="rect">
            <a:avLst/>
          </a:prstGeom>
          <a:noFill/>
          <a:ln w="9525">
            <a:noFill/>
            <a:miter lim="800000"/>
            <a:headEnd/>
            <a:tailEnd/>
          </a:ln>
        </p:spPr>
      </p:pic>
    </p:spTree>
    <p:extLst>
      <p:ext uri="{BB962C8B-B14F-4D97-AF65-F5344CB8AC3E}">
        <p14:creationId xmlns:p14="http://schemas.microsoft.com/office/powerpoint/2010/main" val="213619718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07350" y="433405"/>
            <a:ext cx="8229600" cy="1143000"/>
          </a:xfrm>
        </p:spPr>
        <p:txBody>
          <a:bodyPr/>
          <a:lstStyle/>
          <a:p>
            <a:r>
              <a:rPr lang="es-AR" b="1" dirty="0"/>
              <a:t>Paginación Bajo Demanda</a:t>
            </a:r>
          </a:p>
        </p:txBody>
      </p:sp>
      <p:sp>
        <p:nvSpPr>
          <p:cNvPr id="3" name="2 Marcador de contenido"/>
          <p:cNvSpPr>
            <a:spLocks noGrp="1"/>
          </p:cNvSpPr>
          <p:nvPr>
            <p:ph idx="1"/>
          </p:nvPr>
        </p:nvSpPr>
        <p:spPr>
          <a:xfrm>
            <a:off x="457200" y="1600201"/>
            <a:ext cx="7859216" cy="1756791"/>
          </a:xfrm>
        </p:spPr>
        <p:txBody>
          <a:bodyPr>
            <a:normAutofit fontScale="85000" lnSpcReduction="20000"/>
          </a:bodyPr>
          <a:lstStyle/>
          <a:p>
            <a:r>
              <a:rPr lang="es-AR" dirty="0"/>
              <a:t>Con la memoria virtual basada en paginación bajo demanda, sólo se </a:t>
            </a:r>
            <a:r>
              <a:rPr lang="es-AR" b="1" dirty="0"/>
              <a:t>cargan las páginas cuando así se solicita</a:t>
            </a:r>
            <a:r>
              <a:rPr lang="es-AR" dirty="0"/>
              <a:t> durante la ejecución del programa, con lo que las páginas a las que nunca se acceda no llegarán a cargarse en la memoria física.</a:t>
            </a:r>
          </a:p>
          <a:p>
            <a:endParaRPr lang="es-AR" dirty="0"/>
          </a:p>
        </p:txBody>
      </p:sp>
      <p:sp>
        <p:nvSpPr>
          <p:cNvPr id="5" name="2 Marcador de contenido"/>
          <p:cNvSpPr txBox="1">
            <a:spLocks/>
          </p:cNvSpPr>
          <p:nvPr/>
        </p:nvSpPr>
        <p:spPr>
          <a:xfrm>
            <a:off x="395536" y="3573016"/>
            <a:ext cx="8229600" cy="2448272"/>
          </a:xfrm>
          <a:prstGeom prst="rect">
            <a:avLst/>
          </a:prstGeom>
        </p:spPr>
        <p:txBody>
          <a:bodyPr vert="horz" lIns="91440" tIns="45720" rIns="91440" bIns="45720" rtlCol="0">
            <a:normAutofit fontScale="62500" lnSpcReduction="20000"/>
          </a:bodyPr>
          <a:lstStyle/>
          <a:p>
            <a:pPr marL="342900" indent="-342900">
              <a:spcBef>
                <a:spcPct val="20000"/>
              </a:spcBef>
            </a:pPr>
            <a:r>
              <a:rPr lang="es-AR" sz="4500" dirty="0"/>
              <a:t>	Un sistema de paginación bajo demanda es similar a un sistema de paginación con intercambio: cuando queremos ejecutar un proceso, realizamos un intercambio para cargarlo en memoria, aunque en vez de intercambiar el proceso completo con la memoria, se utiliza un intercambiador perezoso. </a:t>
            </a:r>
          </a:p>
          <a:p>
            <a:pPr marL="342900" marR="0" lvl="0" indent="-342900" algn="l" defTabSz="914400" rtl="0" eaLnBrk="1" fontAlgn="auto" latinLnBrk="0" hangingPunct="1">
              <a:lnSpc>
                <a:spcPct val="100000"/>
              </a:lnSpc>
              <a:spcBef>
                <a:spcPct val="20000"/>
              </a:spcBef>
              <a:spcAft>
                <a:spcPts val="0"/>
              </a:spcAft>
              <a:buClrTx/>
              <a:buSzTx/>
              <a:tabLst/>
              <a:defRPr/>
            </a:pPr>
            <a:endParaRPr kumimoji="0" lang="es-AR" sz="320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s-AR" sz="3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1520" y="-594320"/>
            <a:ext cx="8229600" cy="1719064"/>
          </a:xfrm>
        </p:spPr>
        <p:txBody>
          <a:bodyPr>
            <a:normAutofit fontScale="90000"/>
          </a:bodyPr>
          <a:lstStyle/>
          <a:p>
            <a:br>
              <a:rPr lang="es-AR" b="1" dirty="0"/>
            </a:br>
            <a:br>
              <a:rPr lang="es-AR" b="1" dirty="0"/>
            </a:br>
            <a:r>
              <a:rPr lang="es-AR" b="1" dirty="0"/>
              <a:t>FIN</a:t>
            </a:r>
            <a:br>
              <a:rPr lang="es-AR" b="1" dirty="0"/>
            </a:br>
            <a:r>
              <a:rPr lang="es-AR" b="1" dirty="0"/>
              <a:t>Gestión de Memoria según lo que entendieron los alumnos</a:t>
            </a:r>
          </a:p>
        </p:txBody>
      </p:sp>
      <p:sp>
        <p:nvSpPr>
          <p:cNvPr id="3" name="Marcador de contenido 2"/>
          <p:cNvSpPr>
            <a:spLocks noGrp="1"/>
          </p:cNvSpPr>
          <p:nvPr>
            <p:ph idx="1"/>
          </p:nvPr>
        </p:nvSpPr>
        <p:spPr>
          <a:xfrm>
            <a:off x="139101" y="5233440"/>
            <a:ext cx="8964488" cy="648072"/>
          </a:xfrm>
        </p:spPr>
        <p:txBody>
          <a:bodyPr/>
          <a:lstStyle/>
          <a:p>
            <a:pPr marL="0" indent="0">
              <a:buNone/>
            </a:pPr>
            <a:r>
              <a:rPr lang="es-AR" dirty="0"/>
              <a:t>https://www.youtube.com/watch?v=q8gbtw7IoJI</a:t>
            </a:r>
          </a:p>
        </p:txBody>
      </p:sp>
      <p:pic>
        <p:nvPicPr>
          <p:cNvPr id="4" name="Imagen 3"/>
          <p:cNvPicPr>
            <a:picLocks noChangeAspect="1"/>
          </p:cNvPicPr>
          <p:nvPr/>
        </p:nvPicPr>
        <p:blipFill>
          <a:blip r:embed="rId2"/>
          <a:stretch>
            <a:fillRect/>
          </a:stretch>
        </p:blipFill>
        <p:spPr>
          <a:xfrm>
            <a:off x="2267744" y="1772816"/>
            <a:ext cx="4543425" cy="3371850"/>
          </a:xfrm>
          <a:prstGeom prst="rect">
            <a:avLst/>
          </a:prstGeom>
        </p:spPr>
      </p:pic>
      <p:sp>
        <p:nvSpPr>
          <p:cNvPr id="5" name="Marcador de contenido 2">
            <a:extLst>
              <a:ext uri="{FF2B5EF4-FFF2-40B4-BE49-F238E27FC236}">
                <a16:creationId xmlns:a16="http://schemas.microsoft.com/office/drawing/2014/main" id="{EA2C8026-D1E6-4543-AE51-D1BFCA9AF4AC}"/>
              </a:ext>
            </a:extLst>
          </p:cNvPr>
          <p:cNvSpPr txBox="1">
            <a:spLocks/>
          </p:cNvSpPr>
          <p:nvPr/>
        </p:nvSpPr>
        <p:spPr>
          <a:xfrm>
            <a:off x="591990" y="6021288"/>
            <a:ext cx="8496944" cy="548680"/>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s-AR" b="1" dirty="0"/>
              <a:t>(No tener en cuenta parte Misógina del Video)</a:t>
            </a:r>
          </a:p>
        </p:txBody>
      </p:sp>
    </p:spTree>
    <p:extLst>
      <p:ext uri="{BB962C8B-B14F-4D97-AF65-F5344CB8AC3E}">
        <p14:creationId xmlns:p14="http://schemas.microsoft.com/office/powerpoint/2010/main" val="3796930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1520" y="19464"/>
            <a:ext cx="8435280" cy="889256"/>
          </a:xfrm>
        </p:spPr>
        <p:txBody>
          <a:bodyPr/>
          <a:lstStyle/>
          <a:p>
            <a:r>
              <a:rPr lang="es-AR" b="1" dirty="0" err="1"/>
              <a:t>Reubicabilidad</a:t>
            </a:r>
            <a:endParaRPr lang="es-AR" b="1" dirty="0"/>
          </a:p>
        </p:txBody>
      </p:sp>
      <p:sp>
        <p:nvSpPr>
          <p:cNvPr id="3" name="Marcador de contenido 2"/>
          <p:cNvSpPr>
            <a:spLocks noGrp="1"/>
          </p:cNvSpPr>
          <p:nvPr>
            <p:ph idx="1"/>
          </p:nvPr>
        </p:nvSpPr>
        <p:spPr>
          <a:xfrm>
            <a:off x="457200" y="1124744"/>
            <a:ext cx="8229600" cy="5184575"/>
          </a:xfrm>
        </p:spPr>
        <p:txBody>
          <a:bodyPr>
            <a:normAutofit fontScale="55000" lnSpcReduction="20000"/>
          </a:bodyPr>
          <a:lstStyle/>
          <a:p>
            <a:r>
              <a:rPr lang="es-AR" dirty="0"/>
              <a:t>En un sistema multitarea, la memoria central está compartida por muchos procesos. Generalmente, </a:t>
            </a:r>
            <a:r>
              <a:rPr lang="es-AR" b="1" dirty="0"/>
              <a:t>no es posible </a:t>
            </a:r>
            <a:r>
              <a:rPr lang="es-AR" dirty="0"/>
              <a:t>para el programador </a:t>
            </a:r>
            <a:r>
              <a:rPr lang="es-AR" b="1" dirty="0"/>
              <a:t>saber qué otros programas están residentes en memoria </a:t>
            </a:r>
            <a:r>
              <a:rPr lang="es-AR" dirty="0"/>
              <a:t>central en el tiempo de ejecución de su programa. Además, se busca poder trasladar </a:t>
            </a:r>
            <a:r>
              <a:rPr lang="es-AR" b="1" dirty="0"/>
              <a:t>procesos activos dentro y fuera de la memoria central para maximizar la utilización del procesador</a:t>
            </a:r>
            <a:r>
              <a:rPr lang="es-AR" dirty="0"/>
              <a:t>, proveyéndolo de varios procesos listos para ejecutar. </a:t>
            </a:r>
          </a:p>
          <a:p>
            <a:r>
              <a:rPr lang="es-AR" dirty="0"/>
              <a:t>Una vez que un programa fue sacado de la memoria central al disco, sería difícil establecer cuál es el próximo en volver a la memoria central, y </a:t>
            </a:r>
            <a:r>
              <a:rPr lang="es-AR" b="1" dirty="0"/>
              <a:t>debería ser colocado en la misma región de la memoria central que antes. </a:t>
            </a:r>
          </a:p>
          <a:p>
            <a:r>
              <a:rPr lang="es-AR" dirty="0"/>
              <a:t>Brevemente, se puede decir, que la memoria es un recurso utilizado para el almacenamiento de las </a:t>
            </a:r>
            <a:r>
              <a:rPr lang="es-AR" b="1" dirty="0"/>
              <a:t>instrucciones que forman un proceso</a:t>
            </a:r>
            <a:r>
              <a:rPr lang="es-AR" dirty="0"/>
              <a:t>. El ciclo típico de ejecución de instrucciones incluye la </a:t>
            </a:r>
            <a:r>
              <a:rPr lang="es-AR" b="1" dirty="0"/>
              <a:t>transferencia de instrucciones de memoria</a:t>
            </a:r>
            <a:r>
              <a:rPr lang="es-AR" dirty="0"/>
              <a:t> </a:t>
            </a:r>
            <a:r>
              <a:rPr lang="es-AR" b="1" dirty="0"/>
              <a:t>a CPU</a:t>
            </a:r>
            <a:r>
              <a:rPr lang="es-AR" dirty="0"/>
              <a:t>, </a:t>
            </a:r>
            <a:r>
              <a:rPr lang="es-AR" b="1" dirty="0"/>
              <a:t>decodificación de instrucciones</a:t>
            </a:r>
            <a:r>
              <a:rPr lang="es-AR" dirty="0"/>
              <a:t>, </a:t>
            </a:r>
            <a:r>
              <a:rPr lang="es-AR" b="1" dirty="0"/>
              <a:t>búsqueda de </a:t>
            </a:r>
            <a:r>
              <a:rPr lang="es-AR" b="1" dirty="0" err="1"/>
              <a:t>operandos</a:t>
            </a:r>
            <a:r>
              <a:rPr lang="es-AR" b="1" dirty="0"/>
              <a:t> (ir a buscar los datos) </a:t>
            </a:r>
            <a:r>
              <a:rPr lang="es-AR" dirty="0"/>
              <a:t>y ejecución efectiva de las instrucciones, posteriormente los resultados también pueden ser almacenados en memoria. </a:t>
            </a:r>
          </a:p>
          <a:p>
            <a:r>
              <a:rPr lang="es-AR" dirty="0">
                <a:solidFill>
                  <a:srgbClr val="FF0000"/>
                </a:solidFill>
              </a:rPr>
              <a:t>Cuando se ejecuta un proceso, este debe ser cargado en memoria previamente. Anteriormente, cuando es un programa binario ejecutable esta almacenado en memoria secundaria, típicamente en disco</a:t>
            </a:r>
            <a:r>
              <a:rPr lang="es-AR" dirty="0"/>
              <a:t>. Cuando un proceso entra en ejecución se utiliza un proceso del sistema que se denomina </a:t>
            </a:r>
            <a:r>
              <a:rPr lang="es-AR" b="1" dirty="0"/>
              <a:t>cargador</a:t>
            </a:r>
            <a:r>
              <a:rPr lang="es-AR" dirty="0"/>
              <a:t>, que lo transfiere a memoria. </a:t>
            </a:r>
          </a:p>
        </p:txBody>
      </p:sp>
    </p:spTree>
    <p:extLst>
      <p:ext uri="{BB962C8B-B14F-4D97-AF65-F5344CB8AC3E}">
        <p14:creationId xmlns:p14="http://schemas.microsoft.com/office/powerpoint/2010/main" val="2901207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971600" y="914472"/>
            <a:ext cx="7488832" cy="2308324"/>
          </a:xfrm>
          <a:prstGeom prst="rect">
            <a:avLst/>
          </a:prstGeom>
        </p:spPr>
        <p:txBody>
          <a:bodyPr wrap="square">
            <a:spAutoFit/>
          </a:bodyPr>
          <a:lstStyle/>
          <a:p>
            <a:r>
              <a:rPr lang="es-AR" dirty="0"/>
              <a:t>En Unix por ejemplo, el cargador almacena el proceso en memoria distinguiendo en el tres segmentos distintos:</a:t>
            </a:r>
          </a:p>
          <a:p>
            <a:endParaRPr lang="es-AR" dirty="0"/>
          </a:p>
          <a:p>
            <a:r>
              <a:rPr lang="es-AR" dirty="0"/>
              <a:t>·  Segmento de código (</a:t>
            </a:r>
            <a:r>
              <a:rPr lang="es-AR" dirty="0" err="1"/>
              <a:t>Code</a:t>
            </a:r>
            <a:r>
              <a:rPr lang="es-AR" dirty="0"/>
              <a:t>)</a:t>
            </a:r>
          </a:p>
          <a:p>
            <a:r>
              <a:rPr lang="es-AR" dirty="0"/>
              <a:t>·  Segmento de Datos (Data)</a:t>
            </a:r>
          </a:p>
          <a:p>
            <a:r>
              <a:rPr lang="es-AR" dirty="0"/>
              <a:t>·  Pila (</a:t>
            </a:r>
            <a:r>
              <a:rPr lang="es-AR" dirty="0" err="1"/>
              <a:t>stack</a:t>
            </a:r>
            <a:r>
              <a:rPr lang="es-AR" dirty="0"/>
              <a:t>)</a:t>
            </a:r>
          </a:p>
          <a:p>
            <a:endParaRPr lang="es-AR" dirty="0"/>
          </a:p>
          <a:p>
            <a:endParaRPr lang="es-AR" dirty="0"/>
          </a:p>
        </p:txBody>
      </p:sp>
      <p:pic>
        <p:nvPicPr>
          <p:cNvPr id="6" name="Imagen 5"/>
          <p:cNvPicPr>
            <a:picLocks noChangeAspect="1"/>
          </p:cNvPicPr>
          <p:nvPr/>
        </p:nvPicPr>
        <p:blipFill>
          <a:blip r:embed="rId2"/>
          <a:stretch>
            <a:fillRect/>
          </a:stretch>
        </p:blipFill>
        <p:spPr>
          <a:xfrm>
            <a:off x="2411760" y="2796029"/>
            <a:ext cx="4314825" cy="3657600"/>
          </a:xfrm>
          <a:prstGeom prst="rect">
            <a:avLst/>
          </a:prstGeom>
        </p:spPr>
      </p:pic>
      <p:sp>
        <p:nvSpPr>
          <p:cNvPr id="7" name="Título 1"/>
          <p:cNvSpPr>
            <a:spLocks noGrp="1"/>
          </p:cNvSpPr>
          <p:nvPr>
            <p:ph type="title"/>
          </p:nvPr>
        </p:nvSpPr>
        <p:spPr>
          <a:xfrm>
            <a:off x="251520" y="19464"/>
            <a:ext cx="8435280" cy="889256"/>
          </a:xfrm>
        </p:spPr>
        <p:txBody>
          <a:bodyPr/>
          <a:lstStyle/>
          <a:p>
            <a:r>
              <a:rPr lang="es-AR" b="1" dirty="0" err="1"/>
              <a:t>Reubicabilidad</a:t>
            </a:r>
            <a:endParaRPr lang="es-AR" b="1" dirty="0"/>
          </a:p>
        </p:txBody>
      </p:sp>
    </p:spTree>
    <p:extLst>
      <p:ext uri="{BB962C8B-B14F-4D97-AF65-F5344CB8AC3E}">
        <p14:creationId xmlns:p14="http://schemas.microsoft.com/office/powerpoint/2010/main" val="712142155"/>
      </p:ext>
    </p:extLst>
  </p:cSld>
  <p:clrMapOvr>
    <a:masterClrMapping/>
  </p:clrMapOvr>
</p:sld>
</file>

<file path=ppt/theme/theme1.xml><?xml version="1.0" encoding="utf-8"?>
<a:theme xmlns:a="http://schemas.openxmlformats.org/drawingml/2006/main" name="Tema de Office">
  <a:themeElements>
    <a:clrScheme name="Oficin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cin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ci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36854</TotalTime>
  <Words>5310</Words>
  <Application>Microsoft Office PowerPoint</Application>
  <PresentationFormat>Presentación en pantalla (4:3)</PresentationFormat>
  <Paragraphs>678</Paragraphs>
  <Slides>76</Slides>
  <Notes>1</Notes>
  <HiddenSlides>0</HiddenSlides>
  <MMClips>0</MMClips>
  <ScaleCrop>false</ScaleCrop>
  <HeadingPairs>
    <vt:vector size="4" baseType="variant">
      <vt:variant>
        <vt:lpstr>Tema</vt:lpstr>
      </vt:variant>
      <vt:variant>
        <vt:i4>1</vt:i4>
      </vt:variant>
      <vt:variant>
        <vt:lpstr>Títulos de diapositiva</vt:lpstr>
      </vt:variant>
      <vt:variant>
        <vt:i4>76</vt:i4>
      </vt:variant>
    </vt:vector>
  </HeadingPairs>
  <TitlesOfParts>
    <vt:vector size="77" baseType="lpstr">
      <vt:lpstr>Tema de Office</vt:lpstr>
      <vt:lpstr>Sistemas Operativos UNAHUR</vt:lpstr>
      <vt:lpstr>GESTION DE MEMORIA</vt:lpstr>
      <vt:lpstr>Fundamentos</vt:lpstr>
      <vt:lpstr>Respecto del Hardware</vt:lpstr>
      <vt:lpstr>Respecto a la protección</vt:lpstr>
      <vt:lpstr>Respecto a la protección</vt:lpstr>
      <vt:lpstr>Reasignación de Direcciones</vt:lpstr>
      <vt:lpstr>Reubicabilidad</vt:lpstr>
      <vt:lpstr>Reubicabilidad</vt:lpstr>
      <vt:lpstr>Pasos en el Procesamiento de un programa de usuario</vt:lpstr>
      <vt:lpstr>Reasignación de Direcciones</vt:lpstr>
      <vt:lpstr>Reasignación de Direcciones</vt:lpstr>
      <vt:lpstr>Reasignación de Direcciones</vt:lpstr>
      <vt:lpstr>Mapeo de memoria y protección</vt:lpstr>
      <vt:lpstr>Espacios de direcciones lógico y físico:</vt:lpstr>
      <vt:lpstr>Espacios de direcciones lógico y físico</vt:lpstr>
      <vt:lpstr>Mecanismo de Carga dinámica</vt:lpstr>
      <vt:lpstr>Montaje dinámico y bibliotecas compartidas</vt:lpstr>
      <vt:lpstr>Bibliotecas compartidas</vt:lpstr>
      <vt:lpstr>Intercambio (swap)</vt:lpstr>
      <vt:lpstr>Asignación de Memoria</vt:lpstr>
      <vt:lpstr>Asignación de Memoria Continua</vt:lpstr>
      <vt:lpstr>Asignación de memoria  con Particiones Fijas</vt:lpstr>
      <vt:lpstr>Asignación de memoria  con Particiones Fijas</vt:lpstr>
      <vt:lpstr>Asignación de memoria  con Particiones Fijas</vt:lpstr>
      <vt:lpstr>Asignación dinámica de espacio de almacenamiento</vt:lpstr>
      <vt:lpstr>Asignación dinámica de espacio de almacenamiento</vt:lpstr>
      <vt:lpstr>Asignación dinámica de memoria  </vt:lpstr>
      <vt:lpstr>Soluciones a este problema, mediante algoritmos de ubicación </vt:lpstr>
      <vt:lpstr>Fragmentación</vt:lpstr>
      <vt:lpstr>Compactación</vt:lpstr>
      <vt:lpstr>Paginación</vt:lpstr>
      <vt:lpstr>Paginación (Método Básico)</vt:lpstr>
      <vt:lpstr>Paginación (Método Básico)</vt:lpstr>
      <vt:lpstr>Ejemplo Paginación (Método Básico)</vt:lpstr>
      <vt:lpstr>Paginación</vt:lpstr>
      <vt:lpstr>Paginación</vt:lpstr>
      <vt:lpstr>Paginación</vt:lpstr>
      <vt:lpstr>Ejemplo de Fragmentación Interna</vt:lpstr>
      <vt:lpstr>Paginación</vt:lpstr>
      <vt:lpstr>Paginación</vt:lpstr>
      <vt:lpstr>Solución para paginas de 4M: Paginación (2 Niveles)</vt:lpstr>
      <vt:lpstr>Paginación (2 Niveles)</vt:lpstr>
      <vt:lpstr>Paginación (2 Niveles)</vt:lpstr>
      <vt:lpstr>Paginación (2 Niveles) Entrada del directorio de página (PDE) </vt:lpstr>
      <vt:lpstr>Entrada de tabla de Página (PTE)</vt:lpstr>
      <vt:lpstr>Paginación (2 Niveles)</vt:lpstr>
      <vt:lpstr>Paginación (2 Niveles)</vt:lpstr>
      <vt:lpstr>Hardware de Paginación CON TLB</vt:lpstr>
      <vt:lpstr>Tabla de Paginas Invertidas</vt:lpstr>
      <vt:lpstr>Segmentación</vt:lpstr>
      <vt:lpstr>Segmentación</vt:lpstr>
      <vt:lpstr>Segmentación</vt:lpstr>
      <vt:lpstr>Selector de Segmento</vt:lpstr>
      <vt:lpstr>Segmentación</vt:lpstr>
      <vt:lpstr>Descriptores de Segmento</vt:lpstr>
      <vt:lpstr>Descriptores de Segmento</vt:lpstr>
      <vt:lpstr>Descriptores de Segmento</vt:lpstr>
      <vt:lpstr>Ejemplo Intel Pentium</vt:lpstr>
      <vt:lpstr>Segmentación + Paginación</vt:lpstr>
      <vt:lpstr>Segmentación + Paginación</vt:lpstr>
      <vt:lpstr>Segmentación en Intel Pentium</vt:lpstr>
      <vt:lpstr>Presentación de PowerPoint</vt:lpstr>
      <vt:lpstr>Segmentación en Intel Pentium</vt:lpstr>
      <vt:lpstr>Segmentación y Paginación en Linux para x86</vt:lpstr>
      <vt:lpstr>Memoria Virtual</vt:lpstr>
      <vt:lpstr>Principio de Localidad</vt:lpstr>
      <vt:lpstr>Memoria Virtual</vt:lpstr>
      <vt:lpstr>Paginación por Demanda</vt:lpstr>
      <vt:lpstr>Paginación Bajo Demanda</vt:lpstr>
      <vt:lpstr>ASIGNACION DE FRAMES</vt:lpstr>
      <vt:lpstr>Thrashing (Fallos de Paginas)</vt:lpstr>
      <vt:lpstr>Memoria Virtual</vt:lpstr>
      <vt:lpstr>Memoria Virtual</vt:lpstr>
      <vt:lpstr>Paginación Bajo Demanda</vt:lpstr>
      <vt:lpstr>  FIN Gestión de Memoria según lo que entendieron los alumnos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Sistemas Operativos UNAHUR</dc:title>
  <dc:creator>Robles, Leandro</dc:creator>
  <cp:lastModifiedBy>Robles, Leandro</cp:lastModifiedBy>
  <cp:revision>347</cp:revision>
  <cp:lastPrinted>2019-05-20T13:41:41Z</cp:lastPrinted>
  <dcterms:created xsi:type="dcterms:W3CDTF">2019-02-14T01:06:32Z</dcterms:created>
  <dcterms:modified xsi:type="dcterms:W3CDTF">2024-07-10T19:33:15Z</dcterms:modified>
</cp:coreProperties>
</file>

<file path=docProps/thumbnail.jpeg>
</file>